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04" r:id="rId2"/>
    <p:sldId id="603" r:id="rId3"/>
    <p:sldId id="635" r:id="rId4"/>
    <p:sldId id="607" r:id="rId5"/>
    <p:sldId id="672" r:id="rId6"/>
    <p:sldId id="651" r:id="rId7"/>
    <p:sldId id="652" r:id="rId8"/>
    <p:sldId id="673" r:id="rId9"/>
    <p:sldId id="655" r:id="rId10"/>
    <p:sldId id="656" r:id="rId11"/>
    <p:sldId id="646" r:id="rId12"/>
    <p:sldId id="649" r:id="rId13"/>
    <p:sldId id="648" r:id="rId14"/>
    <p:sldId id="660" r:id="rId15"/>
    <p:sldId id="658" r:id="rId16"/>
    <p:sldId id="657" r:id="rId17"/>
    <p:sldId id="674" r:id="rId18"/>
    <p:sldId id="661" r:id="rId19"/>
    <p:sldId id="665" r:id="rId20"/>
    <p:sldId id="666" r:id="rId21"/>
    <p:sldId id="670" r:id="rId22"/>
    <p:sldId id="663" r:id="rId23"/>
    <p:sldId id="664" r:id="rId24"/>
    <p:sldId id="627" r:id="rId25"/>
    <p:sldId id="675" r:id="rId26"/>
    <p:sldId id="676" r:id="rId27"/>
    <p:sldId id="677" r:id="rId28"/>
    <p:sldId id="678" r:id="rId29"/>
    <p:sldId id="679" r:id="rId30"/>
    <p:sldId id="681" r:id="rId31"/>
    <p:sldId id="680" r:id="rId32"/>
    <p:sldId id="636" r:id="rId33"/>
    <p:sldId id="669" r:id="rId34"/>
    <p:sldId id="633" r:id="rId35"/>
    <p:sldId id="647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orient="horz" pos="3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3300"/>
    <a:srgbClr val="2E5709"/>
    <a:srgbClr val="5E0202"/>
    <a:srgbClr val="666666"/>
    <a:srgbClr val="FFDB69"/>
    <a:srgbClr val="384AF8"/>
    <a:srgbClr val="A1E7E2"/>
    <a:srgbClr val="65FF74"/>
    <a:srgbClr val="660033"/>
    <a:srgbClr val="029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087" autoAdjust="0"/>
  </p:normalViewPr>
  <p:slideViewPr>
    <p:cSldViewPr snapToGrid="0">
      <p:cViewPr varScale="1">
        <p:scale>
          <a:sx n="75" d="100"/>
          <a:sy n="75" d="100"/>
        </p:scale>
        <p:origin x="101" y="187"/>
      </p:cViewPr>
      <p:guideLst>
        <p:guide orient="horz" pos="2205"/>
        <p:guide pos="3817"/>
        <p:guide pos="574"/>
        <p:guide pos="7129"/>
        <p:guide orient="horz" pos="3952"/>
        <p:guide orient="horz" pos="346"/>
        <p:guide orient="horz" pos="31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9C8F-A68A-4DE5-91C3-67D345E2551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B75-F31F-473C-B653-A1D439D46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8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87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98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1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结论：仍需要加油，要么再次优化网络结构，提升速度，要么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7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9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7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2" y="1"/>
            <a:ext cx="12188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82494" y="88224"/>
            <a:ext cx="9144000" cy="16557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BC8820-7C13-42C1-8BD0-15B688C8706A}"/>
              </a:ext>
            </a:extLst>
          </p:cNvPr>
          <p:cNvGrpSpPr/>
          <p:nvPr userDrawn="1"/>
        </p:nvGrpSpPr>
        <p:grpSpPr>
          <a:xfrm>
            <a:off x="120759" y="104671"/>
            <a:ext cx="1026885" cy="815331"/>
            <a:chOff x="0" y="0"/>
            <a:chExt cx="1026885" cy="81533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2B5A34C-C868-4CDB-A995-81876FF1F1C9}"/>
                </a:ext>
              </a:extLst>
            </p:cNvPr>
            <p:cNvGrpSpPr/>
            <p:nvPr userDrawn="1"/>
          </p:nvGrpSpPr>
          <p:grpSpPr>
            <a:xfrm>
              <a:off x="0" y="0"/>
              <a:ext cx="743903" cy="641444"/>
              <a:chOff x="540674" y="2478267"/>
              <a:chExt cx="1205922" cy="1039829"/>
            </a:xfrm>
          </p:grpSpPr>
          <p:sp>
            <p:nvSpPr>
              <p:cNvPr id="12" name="六边形 11">
                <a:extLst>
                  <a:ext uri="{FF2B5EF4-FFF2-40B4-BE49-F238E27FC236}">
                    <a16:creationId xmlns:a16="http://schemas.microsoft.com/office/drawing/2014/main" id="{C0228CB9-BDCE-4F76-A5A9-4E33387209B1}"/>
                  </a:ext>
                </a:extLst>
              </p:cNvPr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3" name="六边形 12">
                <a:extLst>
                  <a:ext uri="{FF2B5EF4-FFF2-40B4-BE49-F238E27FC236}">
                    <a16:creationId xmlns:a16="http://schemas.microsoft.com/office/drawing/2014/main" id="{CA442E64-5DE1-4162-8BA2-B6E8DDDCE7F4}"/>
                  </a:ext>
                </a:extLst>
              </p:cNvPr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B7783AA-BB36-4754-84A6-617DF947AC83}"/>
                </a:ext>
              </a:extLst>
            </p:cNvPr>
            <p:cNvGrpSpPr/>
            <p:nvPr userDrawn="1"/>
          </p:nvGrpSpPr>
          <p:grpSpPr>
            <a:xfrm>
              <a:off x="282982" y="173887"/>
              <a:ext cx="743903" cy="641444"/>
              <a:chOff x="540674" y="2478267"/>
              <a:chExt cx="1205922" cy="1039829"/>
            </a:xfrm>
          </p:grpSpPr>
          <p:sp>
            <p:nvSpPr>
              <p:cNvPr id="10" name="六边形 9">
                <a:extLst>
                  <a:ext uri="{FF2B5EF4-FFF2-40B4-BE49-F238E27FC236}">
                    <a16:creationId xmlns:a16="http://schemas.microsoft.com/office/drawing/2014/main" id="{A482FBF2-B899-4E6D-BE54-9E1965D6ED11}"/>
                  </a:ext>
                </a:extLst>
              </p:cNvPr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1" name="六边形 10">
                <a:extLst>
                  <a:ext uri="{FF2B5EF4-FFF2-40B4-BE49-F238E27FC236}">
                    <a16:creationId xmlns:a16="http://schemas.microsoft.com/office/drawing/2014/main" id="{6A3867F4-64A1-454E-8B75-F8EBDF984FB0}"/>
                  </a:ext>
                </a:extLst>
              </p:cNvPr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032B56B-5839-4297-B712-DD6502075E86}"/>
              </a:ext>
            </a:extLst>
          </p:cNvPr>
          <p:cNvCxnSpPr>
            <a:cxnSpLocks/>
          </p:cNvCxnSpPr>
          <p:nvPr userDrawn="1"/>
        </p:nvCxnSpPr>
        <p:spPr>
          <a:xfrm>
            <a:off x="1072323" y="839170"/>
            <a:ext cx="71867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A85CD3D9-BA74-4BB2-920B-E78F0D73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04" y="0"/>
            <a:ext cx="10515600" cy="81533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5AB500D-00C6-48BC-A396-48F0B2EBF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334836"/>
            <a:ext cx="11049001" cy="5244589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97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2" y="1"/>
            <a:ext cx="12188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743903" y="719872"/>
            <a:ext cx="61209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 userDrawn="1"/>
        </p:nvGrpSpPr>
        <p:grpSpPr>
          <a:xfrm>
            <a:off x="0" y="0"/>
            <a:ext cx="1026885" cy="815331"/>
            <a:chOff x="0" y="0"/>
            <a:chExt cx="1026885" cy="815331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0" y="0"/>
              <a:ext cx="743903" cy="641444"/>
              <a:chOff x="540674" y="2478267"/>
              <a:chExt cx="1205922" cy="1039829"/>
            </a:xfrm>
          </p:grpSpPr>
          <p:sp>
            <p:nvSpPr>
              <p:cNvPr id="9" name="六边形 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0" name="六边形 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282982" y="173887"/>
              <a:ext cx="743903" cy="641444"/>
              <a:chOff x="540674" y="2478267"/>
              <a:chExt cx="1205922" cy="1039829"/>
            </a:xfrm>
          </p:grpSpPr>
          <p:sp>
            <p:nvSpPr>
              <p:cNvPr id="13" name="六边形 1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57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7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515B-3077-4111-9A61-B488A1FED381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sqin/RQNet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E886C0-1849-4108-8D65-8268298C4F3C}"/>
              </a:ext>
            </a:extLst>
          </p:cNvPr>
          <p:cNvSpPr/>
          <p:nvPr/>
        </p:nvSpPr>
        <p:spPr>
          <a:xfrm>
            <a:off x="904239" y="1742115"/>
            <a:ext cx="10298367" cy="1361440"/>
          </a:xfrm>
          <a:prstGeom prst="roundRect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FC6BE5B2-8456-4A0F-95E4-8E1812CA0248}"/>
              </a:ext>
            </a:extLst>
          </p:cNvPr>
          <p:cNvSpPr txBox="1">
            <a:spLocks/>
          </p:cNvSpPr>
          <p:nvPr/>
        </p:nvSpPr>
        <p:spPr>
          <a:xfrm>
            <a:off x="989393" y="2008986"/>
            <a:ext cx="9989693" cy="100853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关键点检测：</a:t>
            </a:r>
            <a:r>
              <a:rPr lang="zh-CN" altLang="en-US" sz="6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论文解读和讨论</a:t>
            </a:r>
            <a:endParaRPr lang="en-US" altLang="zh-CN" sz="6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1CDE6E-C1AA-4A71-88BC-701BF8C37DF9}"/>
              </a:ext>
            </a:extLst>
          </p:cNvPr>
          <p:cNvSpPr/>
          <p:nvPr/>
        </p:nvSpPr>
        <p:spPr>
          <a:xfrm>
            <a:off x="4505505" y="4238763"/>
            <a:ext cx="3344185" cy="6698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覃贞旺 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2019.06.16</a:t>
            </a:r>
            <a:endParaRPr lang="zh-CN" altLang="en-US" sz="28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1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D682B-A2EE-4937-8AF2-409F8645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zh-CN" altLang="en-US" dirty="0"/>
              <a:t>关键点的思路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8C9F14-5DA8-464F-8718-F170ACAD1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210" y="1400051"/>
            <a:ext cx="5812790" cy="5244589"/>
          </a:xfrm>
        </p:spPr>
        <p:txBody>
          <a:bodyPr>
            <a:normAutofit/>
          </a:bodyPr>
          <a:lstStyle/>
          <a:p>
            <a:r>
              <a:rPr lang="zh-CN" altLang="en-US" dirty="0"/>
              <a:t>兵分两路，分别从最终特征图中回归出左上角和右下角坐标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角坐标一般在目标区域外，用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corner pooling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算法计算出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的粗略坐标（坐落在哪个格子里）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r>
              <a:rPr lang="zh-CN" altLang="en-US" dirty="0"/>
              <a:t>利用</a:t>
            </a:r>
            <a:r>
              <a:rPr lang="en-US" altLang="zh-CN" dirty="0"/>
              <a:t>Associate Embedding</a:t>
            </a:r>
            <a:r>
              <a:rPr lang="zh-CN" altLang="en-US" dirty="0"/>
              <a:t>算法把目标的左上角和右上角进行关联（考虑画面中有多个目标）</a:t>
            </a:r>
            <a:endParaRPr lang="en-US" altLang="zh-CN" dirty="0"/>
          </a:p>
          <a:p>
            <a:r>
              <a:rPr lang="zh-CN" altLang="en-US" dirty="0"/>
              <a:t>计算角坐标的偏移值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F97D3-4D2D-4981-866E-B21C408C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0051"/>
            <a:ext cx="6035437" cy="39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A1A52C-30B0-4FF2-8034-3C760806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zh-CN" altLang="en-US" dirty="0"/>
              <a:t>的网络框架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D24821-FFD9-4875-A70C-5C79EDAB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3" y="930794"/>
            <a:ext cx="7504217" cy="2499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B432D2-9A6C-425C-A7E7-6FCAA6A1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1" y="3651740"/>
            <a:ext cx="6167120" cy="29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9CD5A39-C321-4BF4-9D77-35092A3B3152}"/>
              </a:ext>
            </a:extLst>
          </p:cNvPr>
          <p:cNvSpPr/>
          <p:nvPr/>
        </p:nvSpPr>
        <p:spPr>
          <a:xfrm>
            <a:off x="2227754" y="3556266"/>
            <a:ext cx="5900756" cy="317981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59B257-5D74-46F6-A60A-8B14F5AA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CornerNet</a:t>
            </a:r>
            <a:r>
              <a:rPr lang="zh-CN" altLang="en-US" dirty="0"/>
              <a:t>的完整网络结构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A930A5C-639D-49C9-8DED-D51BCE7EB472}"/>
              </a:ext>
            </a:extLst>
          </p:cNvPr>
          <p:cNvGrpSpPr/>
          <p:nvPr/>
        </p:nvGrpSpPr>
        <p:grpSpPr>
          <a:xfrm>
            <a:off x="5543157" y="1799142"/>
            <a:ext cx="1402080" cy="720537"/>
            <a:chOff x="5543157" y="1799142"/>
            <a:chExt cx="1402080" cy="720537"/>
          </a:xfrm>
        </p:grpSpPr>
        <p:sp>
          <p:nvSpPr>
            <p:cNvPr id="9" name="箭头: 五边形 8">
              <a:extLst>
                <a:ext uri="{FF2B5EF4-FFF2-40B4-BE49-F238E27FC236}">
                  <a16:creationId xmlns:a16="http://schemas.microsoft.com/office/drawing/2014/main" id="{8BE79471-4D81-48F5-8069-968214B769AA}"/>
                </a:ext>
              </a:extLst>
            </p:cNvPr>
            <p:cNvSpPr/>
            <p:nvPr/>
          </p:nvSpPr>
          <p:spPr>
            <a:xfrm>
              <a:off x="5543157" y="1799142"/>
              <a:ext cx="701040" cy="720537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五边形 9">
              <a:extLst>
                <a:ext uri="{FF2B5EF4-FFF2-40B4-BE49-F238E27FC236}">
                  <a16:creationId xmlns:a16="http://schemas.microsoft.com/office/drawing/2014/main" id="{A16AF9A4-EB9A-4BDF-904A-4377742476F3}"/>
                </a:ext>
              </a:extLst>
            </p:cNvPr>
            <p:cNvSpPr/>
            <p:nvPr/>
          </p:nvSpPr>
          <p:spPr>
            <a:xfrm rot="10800000">
              <a:off x="6244197" y="1804223"/>
              <a:ext cx="701040" cy="71545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6059CC7-936E-4739-A354-0117CE41ADB1}"/>
              </a:ext>
            </a:extLst>
          </p:cNvPr>
          <p:cNvSpPr/>
          <p:nvPr/>
        </p:nvSpPr>
        <p:spPr>
          <a:xfrm>
            <a:off x="1446744" y="1798320"/>
            <a:ext cx="859576" cy="721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Conv 7x7/2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5FEE63-CFAE-4D56-A639-5FFC44D9F453}"/>
              </a:ext>
            </a:extLst>
          </p:cNvPr>
          <p:cNvSpPr/>
          <p:nvPr/>
        </p:nvSpPr>
        <p:spPr>
          <a:xfrm>
            <a:off x="3384653" y="1798320"/>
            <a:ext cx="1049780" cy="721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Residual</a:t>
            </a:r>
            <a:b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3x3/2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33965C-14CE-4A17-9D9D-6FF9F86AA448}"/>
              </a:ext>
            </a:extLst>
          </p:cNvPr>
          <p:cNvGrpSpPr/>
          <p:nvPr/>
        </p:nvGrpSpPr>
        <p:grpSpPr>
          <a:xfrm>
            <a:off x="357919" y="1799892"/>
            <a:ext cx="1008931" cy="835055"/>
            <a:chOff x="437812" y="1747520"/>
            <a:chExt cx="1008931" cy="835055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20679BC5-638F-4116-B013-42C5BB11B591}"/>
                </a:ext>
              </a:extLst>
            </p:cNvPr>
            <p:cNvSpPr/>
            <p:nvPr/>
          </p:nvSpPr>
          <p:spPr>
            <a:xfrm>
              <a:off x="522576" y="2021840"/>
              <a:ext cx="924167" cy="27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FAFDEF7-2BF3-4895-9AE8-7EE7E7D01C46}"/>
                </a:ext>
              </a:extLst>
            </p:cNvPr>
            <p:cNvSpPr txBox="1"/>
            <p:nvPr/>
          </p:nvSpPr>
          <p:spPr>
            <a:xfrm>
              <a:off x="437812" y="1747520"/>
              <a:ext cx="1008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511x511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3CD7990-3548-4C75-8E49-50CA6A1393CA}"/>
                </a:ext>
              </a:extLst>
            </p:cNvPr>
            <p:cNvSpPr txBox="1"/>
            <p:nvPr/>
          </p:nvSpPr>
          <p:spPr>
            <a:xfrm>
              <a:off x="672659" y="2213243"/>
              <a:ext cx="539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x3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9C1F870-0492-4267-BA36-F89563FF2EF9}"/>
              </a:ext>
            </a:extLst>
          </p:cNvPr>
          <p:cNvGrpSpPr/>
          <p:nvPr/>
        </p:nvGrpSpPr>
        <p:grpSpPr>
          <a:xfrm>
            <a:off x="2334199" y="1758295"/>
            <a:ext cx="1008931" cy="828457"/>
            <a:chOff x="437812" y="1747520"/>
            <a:chExt cx="1008931" cy="828457"/>
          </a:xfrm>
        </p:grpSpPr>
        <p:sp>
          <p:nvSpPr>
            <p:cNvPr id="26" name="箭头: 右 25">
              <a:extLst>
                <a:ext uri="{FF2B5EF4-FFF2-40B4-BE49-F238E27FC236}">
                  <a16:creationId xmlns:a16="http://schemas.microsoft.com/office/drawing/2014/main" id="{BCC598B5-E159-4A28-82DE-1A9280251E36}"/>
                </a:ext>
              </a:extLst>
            </p:cNvPr>
            <p:cNvSpPr/>
            <p:nvPr/>
          </p:nvSpPr>
          <p:spPr>
            <a:xfrm>
              <a:off x="522576" y="2021840"/>
              <a:ext cx="924167" cy="27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627BA78-CF50-437F-9C17-4AF4167F84A0}"/>
                </a:ext>
              </a:extLst>
            </p:cNvPr>
            <p:cNvSpPr txBox="1"/>
            <p:nvPr/>
          </p:nvSpPr>
          <p:spPr>
            <a:xfrm>
              <a:off x="437812" y="1747520"/>
              <a:ext cx="1008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256x256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F02D5BD-FD29-41D0-9CB8-296392FEA08B}"/>
                </a:ext>
              </a:extLst>
            </p:cNvPr>
            <p:cNvSpPr txBox="1"/>
            <p:nvPr/>
          </p:nvSpPr>
          <p:spPr>
            <a:xfrm>
              <a:off x="578628" y="2206645"/>
              <a:ext cx="732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x128</a:t>
              </a:r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3DDA9B3-788A-4CF4-8FEB-D874B6C851FB}"/>
              </a:ext>
            </a:extLst>
          </p:cNvPr>
          <p:cNvSpPr/>
          <p:nvPr/>
        </p:nvSpPr>
        <p:spPr>
          <a:xfrm>
            <a:off x="4545840" y="2016551"/>
            <a:ext cx="924167" cy="27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0C2EA6-B031-4D6A-BEF7-2BAD5BAAAFE1}"/>
              </a:ext>
            </a:extLst>
          </p:cNvPr>
          <p:cNvSpPr txBox="1"/>
          <p:nvPr/>
        </p:nvSpPr>
        <p:spPr>
          <a:xfrm>
            <a:off x="4461076" y="1742231"/>
            <a:ext cx="100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128x128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5F0C39-8F30-4E89-B99C-128F5050DB5C}"/>
              </a:ext>
            </a:extLst>
          </p:cNvPr>
          <p:cNvSpPr txBox="1"/>
          <p:nvPr/>
        </p:nvSpPr>
        <p:spPr>
          <a:xfrm>
            <a:off x="4601892" y="2201356"/>
            <a:ext cx="73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x256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B4A95F-262F-4313-87C4-B987F4911A5D}"/>
              </a:ext>
            </a:extLst>
          </p:cNvPr>
          <p:cNvSpPr/>
          <p:nvPr/>
        </p:nvSpPr>
        <p:spPr>
          <a:xfrm>
            <a:off x="8136407" y="1801271"/>
            <a:ext cx="859576" cy="721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Conv 3x3/1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5CCB4CB-97F5-47C6-8AAD-EEF1B4F0E982}"/>
              </a:ext>
            </a:extLst>
          </p:cNvPr>
          <p:cNvGrpSpPr/>
          <p:nvPr/>
        </p:nvGrpSpPr>
        <p:grpSpPr>
          <a:xfrm>
            <a:off x="7036357" y="1743803"/>
            <a:ext cx="1029202" cy="824743"/>
            <a:chOff x="437812" y="1747520"/>
            <a:chExt cx="1029202" cy="824743"/>
          </a:xfrm>
        </p:grpSpPr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7409EF7D-301A-4D3E-8CE5-7781365D2B77}"/>
                </a:ext>
              </a:extLst>
            </p:cNvPr>
            <p:cNvSpPr/>
            <p:nvPr/>
          </p:nvSpPr>
          <p:spPr>
            <a:xfrm>
              <a:off x="522576" y="2036332"/>
              <a:ext cx="944438" cy="2598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820F14F-87BD-4805-87AA-7D0F3028D56C}"/>
                </a:ext>
              </a:extLst>
            </p:cNvPr>
            <p:cNvSpPr txBox="1"/>
            <p:nvPr/>
          </p:nvSpPr>
          <p:spPr>
            <a:xfrm>
              <a:off x="437812" y="1747520"/>
              <a:ext cx="1008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128x128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142E054-9CD4-4343-981E-9552E44886E8}"/>
                </a:ext>
              </a:extLst>
            </p:cNvPr>
            <p:cNvSpPr txBox="1"/>
            <p:nvPr/>
          </p:nvSpPr>
          <p:spPr>
            <a:xfrm>
              <a:off x="580050" y="2202931"/>
              <a:ext cx="729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x256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86215108-8FDF-4671-A12D-2370E5BD304B}"/>
              </a:ext>
            </a:extLst>
          </p:cNvPr>
          <p:cNvSpPr/>
          <p:nvPr/>
        </p:nvSpPr>
        <p:spPr>
          <a:xfrm>
            <a:off x="8128513" y="2960850"/>
            <a:ext cx="859576" cy="721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NIN</a:t>
            </a:r>
          </a:p>
        </p:txBody>
      </p:sp>
      <p:sp>
        <p:nvSpPr>
          <p:cNvPr id="40" name="箭头: 直角上 39">
            <a:extLst>
              <a:ext uri="{FF2B5EF4-FFF2-40B4-BE49-F238E27FC236}">
                <a16:creationId xmlns:a16="http://schemas.microsoft.com/office/drawing/2014/main" id="{2ECB3187-7921-4E82-BC1C-91A5E224AAE6}"/>
              </a:ext>
            </a:extLst>
          </p:cNvPr>
          <p:cNvSpPr/>
          <p:nvPr/>
        </p:nvSpPr>
        <p:spPr>
          <a:xfrm rot="5400000">
            <a:off x="4536021" y="2231834"/>
            <a:ext cx="1291977" cy="1251340"/>
          </a:xfrm>
          <a:prstGeom prst="bentUpArrow">
            <a:avLst>
              <a:gd name="adj1" fmla="val 9573"/>
              <a:gd name="adj2" fmla="val 13633"/>
              <a:gd name="adj3" fmla="val 111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34D6B121-AFD6-4AD8-BC8E-BF4760D56306}"/>
              </a:ext>
            </a:extLst>
          </p:cNvPr>
          <p:cNvSpPr/>
          <p:nvPr/>
        </p:nvSpPr>
        <p:spPr>
          <a:xfrm>
            <a:off x="9941493" y="1954907"/>
            <a:ext cx="351397" cy="34544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</a:rPr>
              <a:t>+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457049A-2FC4-427A-9776-A4245D11028C}"/>
              </a:ext>
            </a:extLst>
          </p:cNvPr>
          <p:cNvSpPr/>
          <p:nvPr/>
        </p:nvSpPr>
        <p:spPr>
          <a:xfrm>
            <a:off x="5807680" y="3166705"/>
            <a:ext cx="2320833" cy="309651"/>
          </a:xfrm>
          <a:prstGeom prst="rightArrow">
            <a:avLst>
              <a:gd name="adj1" fmla="val 34893"/>
              <a:gd name="adj2" fmla="val 575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B00E62B-C731-4E64-98B7-922F55A20EAE}"/>
              </a:ext>
            </a:extLst>
          </p:cNvPr>
          <p:cNvGrpSpPr/>
          <p:nvPr/>
        </p:nvGrpSpPr>
        <p:grpSpPr>
          <a:xfrm>
            <a:off x="8472136" y="4693119"/>
            <a:ext cx="1402080" cy="720537"/>
            <a:chOff x="5543157" y="1799142"/>
            <a:chExt cx="1402080" cy="720537"/>
          </a:xfrm>
        </p:grpSpPr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214B7A2F-94E8-482F-9EB6-01E8243796D1}"/>
                </a:ext>
              </a:extLst>
            </p:cNvPr>
            <p:cNvSpPr/>
            <p:nvPr/>
          </p:nvSpPr>
          <p:spPr>
            <a:xfrm>
              <a:off x="5543157" y="1799142"/>
              <a:ext cx="701040" cy="720537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箭头: 五边形 53">
              <a:extLst>
                <a:ext uri="{FF2B5EF4-FFF2-40B4-BE49-F238E27FC236}">
                  <a16:creationId xmlns:a16="http://schemas.microsoft.com/office/drawing/2014/main" id="{FD441432-36C8-4030-9ADD-A96F8D7F0907}"/>
                </a:ext>
              </a:extLst>
            </p:cNvPr>
            <p:cNvSpPr/>
            <p:nvPr/>
          </p:nvSpPr>
          <p:spPr>
            <a:xfrm rot="10800000">
              <a:off x="6244197" y="1804223"/>
              <a:ext cx="701040" cy="71545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9EFCC447-5356-4523-A4B3-ECFB95B6BF94}"/>
              </a:ext>
            </a:extLst>
          </p:cNvPr>
          <p:cNvSpPr/>
          <p:nvPr/>
        </p:nvSpPr>
        <p:spPr>
          <a:xfrm>
            <a:off x="10787332" y="3231562"/>
            <a:ext cx="1049780" cy="721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Residual</a:t>
            </a:r>
            <a:b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3x3/1</a:t>
            </a: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5F1937B1-FE2B-44F9-99BD-DB6E427D6082}"/>
              </a:ext>
            </a:extLst>
          </p:cNvPr>
          <p:cNvSpPr/>
          <p:nvPr/>
        </p:nvSpPr>
        <p:spPr>
          <a:xfrm>
            <a:off x="10361999" y="1991809"/>
            <a:ext cx="426548" cy="259827"/>
          </a:xfrm>
          <a:prstGeom prst="rightArrow">
            <a:avLst>
              <a:gd name="adj1" fmla="val 46658"/>
              <a:gd name="adj2" fmla="val 487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9C640A8-C201-41A2-892E-7B89B43AB8B6}"/>
              </a:ext>
            </a:extLst>
          </p:cNvPr>
          <p:cNvSpPr txBox="1"/>
          <p:nvPr/>
        </p:nvSpPr>
        <p:spPr>
          <a:xfrm>
            <a:off x="9232017" y="3429000"/>
            <a:ext cx="73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x256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C30BA6-1AA9-4EDA-9EC1-DF7842FE58EA}"/>
              </a:ext>
            </a:extLst>
          </p:cNvPr>
          <p:cNvGrpSpPr/>
          <p:nvPr/>
        </p:nvGrpSpPr>
        <p:grpSpPr>
          <a:xfrm>
            <a:off x="8912291" y="1720127"/>
            <a:ext cx="1029202" cy="824743"/>
            <a:chOff x="437812" y="1747520"/>
            <a:chExt cx="1029202" cy="824743"/>
          </a:xfrm>
        </p:grpSpPr>
        <p:sp>
          <p:nvSpPr>
            <p:cNvPr id="67" name="箭头: 右 66">
              <a:extLst>
                <a:ext uri="{FF2B5EF4-FFF2-40B4-BE49-F238E27FC236}">
                  <a16:creationId xmlns:a16="http://schemas.microsoft.com/office/drawing/2014/main" id="{16FA17AD-C721-407F-900F-45CA916B25BE}"/>
                </a:ext>
              </a:extLst>
            </p:cNvPr>
            <p:cNvSpPr/>
            <p:nvPr/>
          </p:nvSpPr>
          <p:spPr>
            <a:xfrm>
              <a:off x="522576" y="2036332"/>
              <a:ext cx="944438" cy="2598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37E7380-06DC-4597-B93E-4430435CD722}"/>
                </a:ext>
              </a:extLst>
            </p:cNvPr>
            <p:cNvSpPr txBox="1"/>
            <p:nvPr/>
          </p:nvSpPr>
          <p:spPr>
            <a:xfrm>
              <a:off x="437812" y="1747520"/>
              <a:ext cx="1008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128x128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6B8C7A4-0E9F-4F29-A97D-44338BC711D3}"/>
                </a:ext>
              </a:extLst>
            </p:cNvPr>
            <p:cNvSpPr txBox="1"/>
            <p:nvPr/>
          </p:nvSpPr>
          <p:spPr>
            <a:xfrm>
              <a:off x="580050" y="2202931"/>
              <a:ext cx="729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x256</a:t>
              </a:r>
            </a:p>
          </p:txBody>
        </p:sp>
      </p:grpSp>
      <p:sp>
        <p:nvSpPr>
          <p:cNvPr id="70" name="箭头: 直角上 69">
            <a:extLst>
              <a:ext uri="{FF2B5EF4-FFF2-40B4-BE49-F238E27FC236}">
                <a16:creationId xmlns:a16="http://schemas.microsoft.com/office/drawing/2014/main" id="{489F9251-5CB2-43ED-AB66-1137D60AA909}"/>
              </a:ext>
            </a:extLst>
          </p:cNvPr>
          <p:cNvSpPr/>
          <p:nvPr/>
        </p:nvSpPr>
        <p:spPr>
          <a:xfrm>
            <a:off x="9051131" y="2350044"/>
            <a:ext cx="1221439" cy="1042978"/>
          </a:xfrm>
          <a:prstGeom prst="bentUpArrow">
            <a:avLst>
              <a:gd name="adj1" fmla="val 12276"/>
              <a:gd name="adj2" fmla="val 14723"/>
              <a:gd name="adj3" fmla="val 20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2D7BFA0-0FF5-4777-9AFF-4CE7170F44BA}"/>
              </a:ext>
            </a:extLst>
          </p:cNvPr>
          <p:cNvSpPr/>
          <p:nvPr/>
        </p:nvSpPr>
        <p:spPr>
          <a:xfrm>
            <a:off x="9077702" y="289880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128x128</a:t>
            </a:r>
          </a:p>
        </p:txBody>
      </p:sp>
      <p:sp>
        <p:nvSpPr>
          <p:cNvPr id="72" name="箭头: 直角上 71">
            <a:extLst>
              <a:ext uri="{FF2B5EF4-FFF2-40B4-BE49-F238E27FC236}">
                <a16:creationId xmlns:a16="http://schemas.microsoft.com/office/drawing/2014/main" id="{A851A4A3-A6C2-4FD3-8834-0332978B6CC1}"/>
              </a:ext>
            </a:extLst>
          </p:cNvPr>
          <p:cNvSpPr/>
          <p:nvPr/>
        </p:nvSpPr>
        <p:spPr>
          <a:xfrm rot="5400000" flipV="1">
            <a:off x="10040705" y="3910888"/>
            <a:ext cx="1275536" cy="1428447"/>
          </a:xfrm>
          <a:prstGeom prst="bentUpArrow">
            <a:avLst>
              <a:gd name="adj1" fmla="val 9746"/>
              <a:gd name="adj2" fmla="val 12512"/>
              <a:gd name="adj3" fmla="val 1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AD2DF5-46C7-48CF-9221-CAAE4CA4E954}"/>
              </a:ext>
            </a:extLst>
          </p:cNvPr>
          <p:cNvSpPr/>
          <p:nvPr/>
        </p:nvSpPr>
        <p:spPr>
          <a:xfrm>
            <a:off x="10244663" y="468405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128x128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F7DB5CE-3DA5-44F6-AD6C-1B9A3712EB93}"/>
              </a:ext>
            </a:extLst>
          </p:cNvPr>
          <p:cNvSpPr txBox="1"/>
          <p:nvPr/>
        </p:nvSpPr>
        <p:spPr>
          <a:xfrm>
            <a:off x="10421218" y="5188041"/>
            <a:ext cx="73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x256</a:t>
            </a:r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7FDA0818-BF28-453F-8466-722685F9A9C3}"/>
              </a:ext>
            </a:extLst>
          </p:cNvPr>
          <p:cNvSpPr/>
          <p:nvPr/>
        </p:nvSpPr>
        <p:spPr>
          <a:xfrm rot="13183456">
            <a:off x="7550858" y="4412730"/>
            <a:ext cx="787129" cy="299293"/>
          </a:xfrm>
          <a:prstGeom prst="rightArrow">
            <a:avLst>
              <a:gd name="adj1" fmla="val 38295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0B6266C0-C77C-4398-AA55-10C7278DAA25}"/>
              </a:ext>
            </a:extLst>
          </p:cNvPr>
          <p:cNvSpPr/>
          <p:nvPr/>
        </p:nvSpPr>
        <p:spPr>
          <a:xfrm rot="7480571">
            <a:off x="7651723" y="5426727"/>
            <a:ext cx="787129" cy="299293"/>
          </a:xfrm>
          <a:prstGeom prst="rightArrow">
            <a:avLst>
              <a:gd name="adj1" fmla="val 38295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24E745D1-9F1F-4DC9-BDD3-C0D978FE405E}"/>
              </a:ext>
            </a:extLst>
          </p:cNvPr>
          <p:cNvSpPr/>
          <p:nvPr/>
        </p:nvSpPr>
        <p:spPr>
          <a:xfrm>
            <a:off x="6367541" y="3987342"/>
            <a:ext cx="1086999" cy="7583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Corner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Pooling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84CDC01-9C32-4B3D-A830-C279D1AEDE6B}"/>
              </a:ext>
            </a:extLst>
          </p:cNvPr>
          <p:cNvSpPr txBox="1"/>
          <p:nvPr/>
        </p:nvSpPr>
        <p:spPr>
          <a:xfrm>
            <a:off x="6442222" y="3618010"/>
            <a:ext cx="94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Top-Left</a:t>
            </a:r>
            <a:endParaRPr lang="zh-CN" altLang="en-US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ADA0C8FB-140C-487F-B5E9-F6B0D3429EDA}"/>
              </a:ext>
            </a:extLst>
          </p:cNvPr>
          <p:cNvSpPr/>
          <p:nvPr/>
        </p:nvSpPr>
        <p:spPr>
          <a:xfrm>
            <a:off x="6420798" y="5473132"/>
            <a:ext cx="1086999" cy="7583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Corner</a:t>
            </a:r>
            <a:br>
              <a:rPr lang="en-US" altLang="zh-CN" dirty="0">
                <a:solidFill>
                  <a:srgbClr val="0070C0"/>
                </a:solidFill>
              </a:rPr>
            </a:br>
            <a:r>
              <a:rPr lang="en-US" altLang="zh-CN" dirty="0">
                <a:solidFill>
                  <a:srgbClr val="0070C0"/>
                </a:solidFill>
              </a:rPr>
              <a:t>Pooling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470D589-2416-4EC0-AE2E-18E0B2FE66CC}"/>
              </a:ext>
            </a:extLst>
          </p:cNvPr>
          <p:cNvSpPr txBox="1"/>
          <p:nvPr/>
        </p:nvSpPr>
        <p:spPr>
          <a:xfrm>
            <a:off x="6316256" y="6231495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Bottom-Right</a:t>
            </a:r>
            <a:endParaRPr lang="zh-CN" altLang="en-US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矩形: 对角圆角 80">
            <a:extLst>
              <a:ext uri="{FF2B5EF4-FFF2-40B4-BE49-F238E27FC236}">
                <a16:creationId xmlns:a16="http://schemas.microsoft.com/office/drawing/2014/main" id="{C02B2BA0-DB4B-406B-8BD3-DF12BFD595D1}"/>
              </a:ext>
            </a:extLst>
          </p:cNvPr>
          <p:cNvSpPr/>
          <p:nvPr/>
        </p:nvSpPr>
        <p:spPr>
          <a:xfrm>
            <a:off x="2785290" y="3768256"/>
            <a:ext cx="2749157" cy="3693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Top-Left Heatmaps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矩形: 对角圆角 82">
            <a:extLst>
              <a:ext uri="{FF2B5EF4-FFF2-40B4-BE49-F238E27FC236}">
                <a16:creationId xmlns:a16="http://schemas.microsoft.com/office/drawing/2014/main" id="{C55BC5DA-FA61-46C2-950A-46AF6EDBD124}"/>
              </a:ext>
            </a:extLst>
          </p:cNvPr>
          <p:cNvSpPr/>
          <p:nvPr/>
        </p:nvSpPr>
        <p:spPr>
          <a:xfrm>
            <a:off x="2794000" y="4211317"/>
            <a:ext cx="2740447" cy="3693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Top-Left Embeddings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4" name="矩形: 对角圆角 83">
            <a:extLst>
              <a:ext uri="{FF2B5EF4-FFF2-40B4-BE49-F238E27FC236}">
                <a16:creationId xmlns:a16="http://schemas.microsoft.com/office/drawing/2014/main" id="{96C0B86E-10EF-468A-AE70-229AC60E5345}"/>
              </a:ext>
            </a:extLst>
          </p:cNvPr>
          <p:cNvSpPr/>
          <p:nvPr/>
        </p:nvSpPr>
        <p:spPr>
          <a:xfrm>
            <a:off x="2794000" y="4654378"/>
            <a:ext cx="2749157" cy="3693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Top-Left Offsets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矩形: 对角圆角 84">
            <a:extLst>
              <a:ext uri="{FF2B5EF4-FFF2-40B4-BE49-F238E27FC236}">
                <a16:creationId xmlns:a16="http://schemas.microsoft.com/office/drawing/2014/main" id="{E81F53A2-C041-4B77-B7AC-230E876C30F7}"/>
              </a:ext>
            </a:extLst>
          </p:cNvPr>
          <p:cNvSpPr/>
          <p:nvPr/>
        </p:nvSpPr>
        <p:spPr>
          <a:xfrm>
            <a:off x="2794000" y="5272293"/>
            <a:ext cx="2790681" cy="369332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Bottom-Right Heatmaps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6" name="矩形: 对角圆角 85">
            <a:extLst>
              <a:ext uri="{FF2B5EF4-FFF2-40B4-BE49-F238E27FC236}">
                <a16:creationId xmlns:a16="http://schemas.microsoft.com/office/drawing/2014/main" id="{7DAA07DF-4568-4FC7-B617-F2AAE63D4040}"/>
              </a:ext>
            </a:extLst>
          </p:cNvPr>
          <p:cNvSpPr/>
          <p:nvPr/>
        </p:nvSpPr>
        <p:spPr>
          <a:xfrm>
            <a:off x="2794000" y="5715354"/>
            <a:ext cx="2790681" cy="369332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Bottom-Right Embeddings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矩形: 对角圆角 86">
            <a:extLst>
              <a:ext uri="{FF2B5EF4-FFF2-40B4-BE49-F238E27FC236}">
                <a16:creationId xmlns:a16="http://schemas.microsoft.com/office/drawing/2014/main" id="{ADCFAE51-08A4-4248-9178-BA35D416341A}"/>
              </a:ext>
            </a:extLst>
          </p:cNvPr>
          <p:cNvSpPr/>
          <p:nvPr/>
        </p:nvSpPr>
        <p:spPr>
          <a:xfrm>
            <a:off x="2794000" y="6158415"/>
            <a:ext cx="2799391" cy="369332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Bottom-Right Offsets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AE6CEA81-C912-400F-90C8-4585133B170E}"/>
              </a:ext>
            </a:extLst>
          </p:cNvPr>
          <p:cNvSpPr/>
          <p:nvPr/>
        </p:nvSpPr>
        <p:spPr>
          <a:xfrm flipH="1">
            <a:off x="5702553" y="3798332"/>
            <a:ext cx="578845" cy="113203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5437178E-660A-49B4-B8AA-937020C8E07F}"/>
              </a:ext>
            </a:extLst>
          </p:cNvPr>
          <p:cNvSpPr/>
          <p:nvPr/>
        </p:nvSpPr>
        <p:spPr>
          <a:xfrm flipH="1">
            <a:off x="5702553" y="5334000"/>
            <a:ext cx="578845" cy="113203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17D9419-0C4C-415B-A9A8-72FFE8098141}"/>
              </a:ext>
            </a:extLst>
          </p:cNvPr>
          <p:cNvSpPr/>
          <p:nvPr/>
        </p:nvSpPr>
        <p:spPr>
          <a:xfrm>
            <a:off x="10879801" y="1766947"/>
            <a:ext cx="853978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ReLU</a:t>
            </a:r>
          </a:p>
        </p:txBody>
      </p:sp>
      <p:sp>
        <p:nvSpPr>
          <p:cNvPr id="92" name="箭头: 下 91">
            <a:extLst>
              <a:ext uri="{FF2B5EF4-FFF2-40B4-BE49-F238E27FC236}">
                <a16:creationId xmlns:a16="http://schemas.microsoft.com/office/drawing/2014/main" id="{79EA6D6E-CC00-4632-AA4C-9D416EA4C90B}"/>
              </a:ext>
            </a:extLst>
          </p:cNvPr>
          <p:cNvSpPr/>
          <p:nvPr/>
        </p:nvSpPr>
        <p:spPr>
          <a:xfrm>
            <a:off x="11171645" y="2590071"/>
            <a:ext cx="270290" cy="55203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5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A1A52C-30B0-4FF2-8034-3C760806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Hourglass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7956F7-E824-483A-BC27-0741E703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1" y="1549204"/>
            <a:ext cx="10120237" cy="45114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9A9801-1B5B-4811-9885-34249B9E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6" y="815330"/>
            <a:ext cx="325402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979CA-98A4-4D53-ADFD-A933143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zh-CN" altLang="en-US" dirty="0"/>
              <a:t>对</a:t>
            </a:r>
            <a:r>
              <a:rPr lang="en-US" altLang="zh-CN" dirty="0"/>
              <a:t>Hg</a:t>
            </a:r>
            <a:r>
              <a:rPr lang="zh-CN" altLang="en-US" dirty="0"/>
              <a:t>网络的修改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7FDF80-319F-409F-A1F3-9303C3EA9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Stride=2</a:t>
            </a:r>
            <a:r>
              <a:rPr lang="zh-CN" altLang="en-US" dirty="0"/>
              <a:t>代替</a:t>
            </a:r>
            <a:r>
              <a:rPr lang="en-US" altLang="zh-CN" dirty="0"/>
              <a:t>Max-Pooling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次</a:t>
            </a:r>
            <a:r>
              <a:rPr lang="en-US" altLang="zh-CN" dirty="0" err="1"/>
              <a:t>Downsample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次</a:t>
            </a:r>
            <a:r>
              <a:rPr lang="en-US" altLang="zh-CN" dirty="0" err="1"/>
              <a:t>Upsample</a:t>
            </a:r>
            <a:endParaRPr lang="en-US" altLang="zh-CN" dirty="0"/>
          </a:p>
          <a:p>
            <a:r>
              <a:rPr lang="en-US" altLang="zh-CN" dirty="0" err="1"/>
              <a:t>SkipConnection</a:t>
            </a:r>
            <a:r>
              <a:rPr lang="zh-CN" altLang="en-US" dirty="0"/>
              <a:t> 是两个</a:t>
            </a:r>
            <a:r>
              <a:rPr lang="en-US" altLang="zh-CN" dirty="0"/>
              <a:t>Residual</a:t>
            </a:r>
          </a:p>
          <a:p>
            <a:r>
              <a:rPr lang="en-US" altLang="zh-CN" dirty="0" err="1"/>
              <a:t>Upsample</a:t>
            </a:r>
            <a:r>
              <a:rPr lang="zh-CN" altLang="en-US" dirty="0"/>
              <a:t>前有两个</a:t>
            </a:r>
            <a:r>
              <a:rPr lang="en-US" altLang="zh-CN" dirty="0"/>
              <a:t>Residual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0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217DB-F51C-469E-AEC6-8566B93B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Corner Heatmaps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8DC5F45-6F92-4EE1-8649-99AF34A8C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76395"/>
              </p:ext>
            </p:extLst>
          </p:nvPr>
        </p:nvGraphicFramePr>
        <p:xfrm>
          <a:off x="1218757" y="2268145"/>
          <a:ext cx="3113985" cy="28813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B4FEBB-8D54-418A-80EE-04389BC3C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35100"/>
              </p:ext>
            </p:extLst>
          </p:nvPr>
        </p:nvGraphicFramePr>
        <p:xfrm>
          <a:off x="1924114" y="2970858"/>
          <a:ext cx="3113985" cy="28813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8AC9CE-C1D0-4E14-B202-53CA39B5D90A}"/>
                  </a:ext>
                </a:extLst>
              </p:cNvPr>
              <p:cNvSpPr txBox="1"/>
              <p:nvPr/>
            </p:nvSpPr>
            <p:spPr>
              <a:xfrm>
                <a:off x="5153332" y="2625722"/>
                <a:ext cx="37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8AC9CE-C1D0-4E14-B202-53CA39B5D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32" y="2625722"/>
                <a:ext cx="370743" cy="369332"/>
              </a:xfrm>
              <a:prstGeom prst="rect">
                <a:avLst/>
              </a:prstGeom>
              <a:blipFill>
                <a:blip r:embed="rId2"/>
                <a:stretch>
                  <a:fillRect l="-18033" r="-655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9E916E-BB87-4E86-8F4A-73A3D90272AF}"/>
                  </a:ext>
                </a:extLst>
              </p:cNvPr>
              <p:cNvSpPr txBox="1"/>
              <p:nvPr/>
            </p:nvSpPr>
            <p:spPr>
              <a:xfrm>
                <a:off x="4446123" y="1912703"/>
                <a:ext cx="397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9E916E-BB87-4E86-8F4A-73A3D902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123" y="1912703"/>
                <a:ext cx="397738" cy="369332"/>
              </a:xfrm>
              <a:prstGeom prst="rect">
                <a:avLst/>
              </a:prstGeom>
              <a:blipFill>
                <a:blip r:embed="rId3"/>
                <a:stretch>
                  <a:fillRect l="-16667" r="-151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A712223-98F7-4C56-8FD4-C775B50F4228}"/>
              </a:ext>
            </a:extLst>
          </p:cNvPr>
          <p:cNvSpPr txBox="1"/>
          <p:nvPr/>
        </p:nvSpPr>
        <p:spPr>
          <a:xfrm>
            <a:off x="4504435" y="2448725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……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11A9F7-2C22-495C-A82E-624012C5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090" y="1258789"/>
            <a:ext cx="5319221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74443-7AB9-4211-977D-378BF76D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zh-CN" altLang="en-US" dirty="0"/>
              <a:t>的亮点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EDD2D-E245-4E98-9E1A-3660F6966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在定位边角点时只要考虑两个方向的因素，比如要定位左上边角点，我们只需要观察物体的最上边点边界和最左边的边界。</a:t>
            </a:r>
            <a:endParaRPr lang="en-US" altLang="zh-CN" dirty="0"/>
          </a:p>
          <a:p>
            <a:r>
              <a:rPr lang="zh-CN" altLang="en-US" dirty="0"/>
              <a:t>用边界点来表示</a:t>
            </a:r>
            <a:r>
              <a:rPr lang="en-US" altLang="zh-CN" dirty="0" err="1"/>
              <a:t>bbox</a:t>
            </a:r>
            <a:r>
              <a:rPr lang="zh-CN" altLang="en-US" dirty="0"/>
              <a:t>，会更高效：因为只使用</a:t>
            </a:r>
            <a:r>
              <a:rPr lang="en-US" altLang="zh-CN" dirty="0"/>
              <a:t>O(</a:t>
            </a:r>
            <a:r>
              <a:rPr lang="en-US" altLang="zh-CN" dirty="0" err="1"/>
              <a:t>wh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Corner Pooling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4D4D9-B1DC-4162-A47D-DEF840EB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164" y="3704438"/>
            <a:ext cx="6505614" cy="26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C44BB-F28B-4563-BD56-D2972F61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类似结构：</a:t>
            </a:r>
            <a:r>
              <a:rPr lang="en-US" altLang="zh-CN" dirty="0"/>
              <a:t>U-Net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9C590B-2E6A-40D1-8228-C28B28E27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FFA75-639E-4BB0-A6F1-14793253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5" y="993959"/>
            <a:ext cx="8753896" cy="53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AB05D-1590-463F-A8C3-89B1F7F4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复杂网络导致计算量巨大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ABECB-8CA1-4154-A775-EC5973CEC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334836"/>
            <a:ext cx="11371581" cy="5244589"/>
          </a:xfrm>
        </p:spPr>
        <p:txBody>
          <a:bodyPr/>
          <a:lstStyle/>
          <a:p>
            <a:r>
              <a:rPr lang="en-US" altLang="zh-CN" sz="3200" dirty="0"/>
              <a:t>1080Ti GPU + i7-7700k CPU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en-US" altLang="zh-CN" sz="2800" dirty="0" err="1"/>
              <a:t>ConerNet</a:t>
            </a:r>
            <a:r>
              <a:rPr lang="en-US" altLang="zh-CN" sz="2800" dirty="0"/>
              <a:t>: 42.2% AP on COCO  - </a:t>
            </a:r>
            <a:r>
              <a:rPr lang="en-US" altLang="zh-CN" sz="2800" dirty="0">
                <a:solidFill>
                  <a:srgbClr val="C00000"/>
                </a:solidFill>
              </a:rPr>
              <a:t>1147ms</a:t>
            </a:r>
          </a:p>
          <a:p>
            <a:pPr lvl="1"/>
            <a:r>
              <a:rPr lang="en-US" altLang="zh-CN" sz="2800" dirty="0"/>
              <a:t>YOLOv3: 33.0% AP on COCO - </a:t>
            </a:r>
            <a:r>
              <a:rPr lang="en-US" altLang="zh-CN" sz="2800" dirty="0">
                <a:solidFill>
                  <a:srgbClr val="C00000"/>
                </a:solidFill>
              </a:rPr>
              <a:t>39ms </a:t>
            </a:r>
          </a:p>
          <a:p>
            <a:pPr>
              <a:spcBef>
                <a:spcPts val="2000"/>
              </a:spcBef>
            </a:pPr>
            <a:r>
              <a:rPr lang="zh-CN" altLang="en-US" sz="3200" dirty="0"/>
              <a:t>改进方向：</a:t>
            </a:r>
            <a:r>
              <a:rPr lang="en-US" altLang="zh-CN" sz="3200" dirty="0"/>
              <a:t> (</a:t>
            </a:r>
            <a:r>
              <a:rPr lang="en-US" altLang="zh-CN" sz="3200" dirty="0" err="1"/>
              <a:t>CornerNet</a:t>
            </a:r>
            <a:r>
              <a:rPr lang="en-US" altLang="zh-CN" sz="3200" dirty="0"/>
              <a:t>-Lite)</a:t>
            </a:r>
          </a:p>
          <a:p>
            <a:pPr lvl="1"/>
            <a:r>
              <a:rPr lang="en-US" altLang="zh-CN" sz="2800" dirty="0"/>
              <a:t>reducing the number of pixels processed: </a:t>
            </a:r>
            <a:r>
              <a:rPr lang="en-US" altLang="zh-CN" i="1" dirty="0" err="1">
                <a:solidFill>
                  <a:srgbClr val="C00000"/>
                </a:solidFill>
              </a:rPr>
              <a:t>CornerNet</a:t>
            </a:r>
            <a:r>
              <a:rPr lang="en-US" altLang="zh-CN" i="1" dirty="0">
                <a:solidFill>
                  <a:srgbClr val="C00000"/>
                </a:solidFill>
              </a:rPr>
              <a:t>-Saccade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zh-CN" sz="2400" dirty="0"/>
              <a:t>43.2% AP on COCO - </a:t>
            </a:r>
            <a:r>
              <a:rPr lang="en-US" altLang="zh-CN" sz="2400" dirty="0">
                <a:solidFill>
                  <a:srgbClr val="C00000"/>
                </a:solidFill>
              </a:rPr>
              <a:t>190ms</a:t>
            </a:r>
          </a:p>
          <a:p>
            <a:pPr lvl="1"/>
            <a:r>
              <a:rPr lang="en-US" altLang="zh-CN" sz="2800" dirty="0"/>
              <a:t>reducing the amount of processing per pixel : </a:t>
            </a:r>
            <a:r>
              <a:rPr lang="en-US" altLang="zh-CN" i="1" dirty="0" err="1">
                <a:solidFill>
                  <a:srgbClr val="C00000"/>
                </a:solidFill>
              </a:rPr>
              <a:t>CornerNet</a:t>
            </a:r>
            <a:r>
              <a:rPr lang="en-US" altLang="zh-CN" i="1" dirty="0">
                <a:solidFill>
                  <a:srgbClr val="C00000"/>
                </a:solidFill>
              </a:rPr>
              <a:t>-Squeeze</a:t>
            </a:r>
            <a:endParaRPr lang="en-US" altLang="zh-CN" sz="2800" dirty="0"/>
          </a:p>
          <a:p>
            <a:pPr lvl="2"/>
            <a:r>
              <a:rPr lang="en-US" altLang="zh-CN" sz="2400" dirty="0"/>
              <a:t>34.4% AP on COCO – </a:t>
            </a:r>
            <a:r>
              <a:rPr lang="en-US" altLang="zh-CN" sz="2400" dirty="0">
                <a:solidFill>
                  <a:srgbClr val="C00000"/>
                </a:solidFill>
              </a:rPr>
              <a:t>30ms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73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0B645-3FFA-4256-B65C-73388174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en-US" altLang="zh-CN" dirty="0"/>
              <a:t>-Saccade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AE1BF8-D571-48CB-8D9F-FA8770778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499" y="1273876"/>
            <a:ext cx="11049001" cy="5244589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Feature Maps</a:t>
            </a:r>
            <a:r>
              <a:rPr lang="zh-CN" altLang="en-US" dirty="0"/>
              <a:t>中预测</a:t>
            </a:r>
            <a:r>
              <a:rPr lang="en-US" altLang="zh-CN" dirty="0"/>
              <a:t>Attention Maps:</a:t>
            </a:r>
          </a:p>
          <a:p>
            <a:pPr lvl="1"/>
            <a:r>
              <a:rPr lang="zh-CN" altLang="en-US" dirty="0"/>
              <a:t>输出三个尺度的</a:t>
            </a:r>
            <a:r>
              <a:rPr lang="en-US" altLang="zh-CN" dirty="0"/>
              <a:t>Attention maps——</a:t>
            </a:r>
            <a:r>
              <a:rPr lang="zh-CN" altLang="en-US" dirty="0"/>
              <a:t>对应大、中、小目标</a:t>
            </a:r>
            <a:endParaRPr lang="en-US" altLang="zh-CN" dirty="0"/>
          </a:p>
          <a:p>
            <a:pPr lvl="1"/>
            <a:r>
              <a:rPr lang="zh-CN" altLang="en-US" dirty="0"/>
              <a:t>大目标：边界框的长边大于</a:t>
            </a:r>
            <a:r>
              <a:rPr lang="en-US" altLang="zh-CN" dirty="0"/>
              <a:t>96</a:t>
            </a:r>
          </a:p>
          <a:p>
            <a:pPr lvl="1"/>
            <a:r>
              <a:rPr lang="zh-CN" altLang="en-US" dirty="0"/>
              <a:t>中目标：边界框的长边介于</a:t>
            </a:r>
            <a:r>
              <a:rPr lang="en-US" altLang="zh-CN" dirty="0"/>
              <a:t>32-96</a:t>
            </a:r>
          </a:p>
          <a:p>
            <a:pPr lvl="1"/>
            <a:r>
              <a:rPr lang="zh-CN" altLang="en-US" dirty="0"/>
              <a:t>小目标：边界框的长边小于</a:t>
            </a:r>
            <a:r>
              <a:rPr lang="en-US" altLang="zh-CN" dirty="0"/>
              <a:t>32</a:t>
            </a:r>
          </a:p>
          <a:p>
            <a:pPr>
              <a:spcBef>
                <a:spcPts val="2000"/>
              </a:spcBef>
            </a:pPr>
            <a:r>
              <a:rPr lang="zh-CN" altLang="en-US" dirty="0"/>
              <a:t>从</a:t>
            </a:r>
            <a:r>
              <a:rPr lang="en-US" altLang="zh-CN" dirty="0"/>
              <a:t>Attention Map</a:t>
            </a:r>
            <a:r>
              <a:rPr lang="zh-CN" altLang="en-US" dirty="0"/>
              <a:t>中进一步提取目标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A487BB-A982-4C5F-9308-BAC5A477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0" y="4651082"/>
            <a:ext cx="5311600" cy="2065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F19688-E18C-4D76-BAB5-C7E7513F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554" y="4651082"/>
            <a:ext cx="5143946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68E2E-FCC3-4200-ACBD-50504974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目标检测：计算机视觉的关键任务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A39AB-4AE0-46F1-AC22-A4640E4C8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602" y="1459270"/>
            <a:ext cx="4857555" cy="3838594"/>
          </a:xfrm>
        </p:spPr>
        <p:txBody>
          <a:bodyPr/>
          <a:lstStyle/>
          <a:p>
            <a:r>
              <a:rPr lang="zh-CN" altLang="en-US" dirty="0"/>
              <a:t>画面里有没有物体？</a:t>
            </a:r>
            <a:endParaRPr lang="en-US" altLang="zh-CN" dirty="0"/>
          </a:p>
          <a:p>
            <a:r>
              <a:rPr lang="zh-CN" altLang="en-US" dirty="0"/>
              <a:t>分别在画面的在什么位置？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ss1.bdstatic.com/70cFvXSh_Q1YnxGkpoWK1HF6hhy/it/u=3872274549,2574079910&amp;fm=26&amp;gp=0.jpg">
            <a:extLst>
              <a:ext uri="{FF2B5EF4-FFF2-40B4-BE49-F238E27FC236}">
                <a16:creationId xmlns:a16="http://schemas.microsoft.com/office/drawing/2014/main" id="{4E893634-441D-4F81-A656-28B04989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02" y="1459270"/>
            <a:ext cx="6540942" cy="4905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6A03A-4F82-4276-AF8D-4872F384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CornerNet</a:t>
            </a:r>
            <a:r>
              <a:rPr lang="en-US" altLang="zh-CN" dirty="0"/>
              <a:t>-Squeeze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3EBFAF-2097-42F0-910C-502CA8A7A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 err="1"/>
              <a:t>SqueezeNet</a:t>
            </a:r>
            <a:r>
              <a:rPr lang="zh-CN" altLang="en-US" dirty="0"/>
              <a:t>和</a:t>
            </a:r>
            <a:r>
              <a:rPr lang="en-US" altLang="zh-CN" dirty="0" err="1"/>
              <a:t>MobileNets</a:t>
            </a:r>
            <a:r>
              <a:rPr lang="zh-CN" altLang="en-US" dirty="0"/>
              <a:t>的思路压缩沙漏网络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YOLO v3</a:t>
            </a:r>
            <a:r>
              <a:rPr lang="zh-CN" altLang="en-US" dirty="0"/>
              <a:t>骨干网络</a:t>
            </a:r>
            <a:r>
              <a:rPr lang="en-US" altLang="zh-CN" dirty="0"/>
              <a:t>Darknet-53</a:t>
            </a:r>
            <a:r>
              <a:rPr lang="zh-CN" altLang="en-US" dirty="0"/>
              <a:t>引入 </a:t>
            </a:r>
            <a:r>
              <a:rPr lang="en-US" altLang="zh-CN" dirty="0" err="1"/>
              <a:t>ShuffleNet</a:t>
            </a:r>
            <a:r>
              <a:rPr lang="en-US" altLang="zh-CN" dirty="0"/>
              <a:t> V2</a:t>
            </a:r>
            <a:r>
              <a:rPr lang="zh-CN" altLang="en-US" dirty="0"/>
              <a:t>的思路改进如何？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8B4054-F3D6-4E3A-BA97-82C5058C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5" y="2123815"/>
            <a:ext cx="5128704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ECE65-D23B-460B-8AD9-3F7AF549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两点小心得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B17059-85E0-446C-897A-94C8B1480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200" dirty="0"/>
              <a:t>关于</a:t>
            </a:r>
            <a:r>
              <a:rPr lang="en-US" altLang="zh-CN" sz="3200" dirty="0"/>
              <a:t>COCO</a:t>
            </a:r>
            <a:r>
              <a:rPr lang="zh-CN" altLang="en-US" sz="3200" dirty="0"/>
              <a:t>数据集：</a:t>
            </a:r>
            <a:endParaRPr lang="en-US" altLang="zh-CN" sz="3200" dirty="0"/>
          </a:p>
          <a:p>
            <a:pPr lvl="1"/>
            <a:r>
              <a:rPr lang="zh-CN" altLang="en-US" sz="2800" dirty="0"/>
              <a:t>仅仅是为了写论文，</a:t>
            </a:r>
            <a:r>
              <a:rPr lang="en-US" altLang="zh-CN" sz="2800" dirty="0"/>
              <a:t>COCO</a:t>
            </a:r>
            <a:r>
              <a:rPr lang="zh-CN" altLang="en-US" sz="2800" dirty="0"/>
              <a:t>数据集值得挑战</a:t>
            </a:r>
            <a:endParaRPr lang="en-US" altLang="zh-CN" sz="2800" dirty="0"/>
          </a:p>
          <a:p>
            <a:pPr lvl="1"/>
            <a:r>
              <a:rPr lang="zh-CN" altLang="en-US" sz="2800" dirty="0"/>
              <a:t>着重于实际应用，</a:t>
            </a:r>
            <a:r>
              <a:rPr lang="en-US" altLang="zh-CN" sz="2800" dirty="0"/>
              <a:t>COCO</a:t>
            </a:r>
            <a:r>
              <a:rPr lang="zh-CN" altLang="en-US" sz="2800" dirty="0"/>
              <a:t>数据集有点坑人</a:t>
            </a:r>
            <a:endParaRPr lang="en-US" altLang="zh-CN" sz="2800" dirty="0"/>
          </a:p>
          <a:p>
            <a:pPr>
              <a:spcBef>
                <a:spcPts val="2000"/>
              </a:spcBef>
            </a:pPr>
            <a:r>
              <a:rPr lang="zh-CN" altLang="en-US" sz="3200" dirty="0"/>
              <a:t>视频类应用中精度和速度的权衡</a:t>
            </a:r>
            <a:endParaRPr lang="en-US" altLang="zh-CN" sz="3200" dirty="0"/>
          </a:p>
          <a:p>
            <a:pPr lvl="1"/>
            <a:r>
              <a:rPr lang="zh-CN" altLang="en-US" sz="2800" dirty="0"/>
              <a:t>推理速度优先</a:t>
            </a:r>
          </a:p>
          <a:p>
            <a:pPr lvl="1"/>
            <a:r>
              <a:rPr lang="zh-CN" altLang="en-US" sz="2800" dirty="0"/>
              <a:t>帧间信息共享</a:t>
            </a:r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3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4513C-29B7-470A-8F39-C9FA3269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en-US" altLang="zh-CN" dirty="0"/>
              <a:t>COCO</a:t>
            </a:r>
            <a:r>
              <a:rPr lang="zh-CN" altLang="en-US" dirty="0"/>
              <a:t>数据集（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F51DD-D5F7-4A92-BBF1-AE9EE6416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7FD5E6-3B18-4DAD-A029-E410106C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6" y="1253813"/>
            <a:ext cx="11528928" cy="53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8CEE7-93CC-4638-860D-E6346E1D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深入</a:t>
            </a:r>
            <a:r>
              <a:rPr lang="en-US" altLang="zh-CN" dirty="0"/>
              <a:t>COCO</a:t>
            </a:r>
            <a:r>
              <a:rPr lang="zh-CN" altLang="en-US" dirty="0"/>
              <a:t>数据集（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4973D-9E17-4C18-B6B1-B17A2307D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C6EEE-0DAE-4F92-9DDD-25F39A89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88" y="1221654"/>
            <a:ext cx="10013548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9355B-8B67-48BB-84BE-80060B9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04" y="0"/>
            <a:ext cx="10836696" cy="815330"/>
          </a:xfrm>
        </p:spPr>
        <p:txBody>
          <a:bodyPr/>
          <a:lstStyle/>
          <a:p>
            <a:r>
              <a:rPr lang="zh-CN" altLang="en-US" dirty="0"/>
              <a:t>实际应用的一点分享：</a:t>
            </a:r>
            <a:r>
              <a:rPr lang="en-US" altLang="zh-CN" dirty="0"/>
              <a:t>YOLO v3+NCS2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FBA2B2A-AC85-4FDC-AC39-00E60FE36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8178" y="1249996"/>
            <a:ext cx="12582955" cy="81533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NCS2</a:t>
            </a:r>
            <a:r>
              <a:rPr lang="en-US" altLang="zh-CN" dirty="0">
                <a:latin typeface="Arial Black" panose="020B0A04020102020204" pitchFamily="34" charset="0"/>
              </a:rPr>
              <a:t> under Window10:</a:t>
            </a:r>
            <a:r>
              <a:rPr lang="zh-CN" altLang="en-US" dirty="0">
                <a:latin typeface="Arial Black" panose="020B0A04020102020204" pitchFamily="34" charset="0"/>
              </a:rPr>
              <a:t> </a:t>
            </a:r>
            <a:r>
              <a:rPr lang="en-US" altLang="zh-CN" dirty="0">
                <a:latin typeface="Arial Black" panose="020B0A04020102020204" pitchFamily="34" charset="0"/>
              </a:rPr>
              <a:t>22fps        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NCS2 </a:t>
            </a:r>
            <a:r>
              <a:rPr lang="en-US" altLang="zh-CN" dirty="0">
                <a:latin typeface="Arial Black" panose="020B0A04020102020204" pitchFamily="34" charset="0"/>
              </a:rPr>
              <a:t>under Raspberry 3B+: 15fps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FE203E-A889-4152-B079-E6E79370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4" y="1807132"/>
            <a:ext cx="5781166" cy="47261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FD15A7-0469-411D-B38D-676BEA944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07132"/>
            <a:ext cx="5837667" cy="47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37B63-96DD-4E97-84F8-E0837948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折腾</a:t>
            </a:r>
            <a:r>
              <a:rPr lang="en-US" altLang="zh-CN" dirty="0"/>
              <a:t>YOLO v3</a:t>
            </a:r>
            <a:r>
              <a:rPr lang="zh-CN" altLang="en-US" dirty="0"/>
              <a:t>的一点经验交流（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B0253-72D5-4BBA-A59A-55FEDA8FC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增加背景的训练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缩短训练时间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提高系统性能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3FD623-8DA0-420E-8B8F-0B9D5C0149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2320" y="3292065"/>
            <a:ext cx="4879340" cy="322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A0EF11-82FC-49F7-A5C1-206F59DC47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3799" y="3292065"/>
            <a:ext cx="5044441" cy="322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2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01356-7A40-4C5F-9511-A9FB7DF7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背景训练举例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4A890DD-E941-4864-94FC-59220EBAF40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4800" y="1334836"/>
                <a:ext cx="3481114" cy="5244589"/>
              </a:xfrm>
            </p:spPr>
            <p:txBody>
              <a:bodyPr/>
              <a:lstStyle/>
              <a:p>
                <a:r>
                  <a:rPr lang="zh-CN" altLang="en-US" dirty="0"/>
                  <a:t>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𝑎𝑛𝑐h𝑜𝑟𝑠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i="1" dirty="0"/>
              </a:p>
              <a:p>
                <a:r>
                  <a:rPr lang="zh-CN" altLang="en-US" dirty="0"/>
                  <a:t>格子里有目标：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>
                  <a:spcBef>
                    <a:spcPts val="2000"/>
                  </a:spcBef>
                </a:pPr>
                <a:r>
                  <a:rPr lang="zh-CN" altLang="en-US" dirty="0"/>
                  <a:t>格子里无目标：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>
                  <a:spcBef>
                    <a:spcPts val="2000"/>
                  </a:spcBef>
                </a:pPr>
                <a:r>
                  <a:rPr lang="zh-CN" altLang="en-US" dirty="0"/>
                  <a:t>无目标的格子数量远大于有目标的格子数量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4A890DD-E941-4864-94FC-59220EBAF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4800" y="1334836"/>
                <a:ext cx="3481114" cy="5244589"/>
              </a:xfrm>
              <a:blipFill>
                <a:blip r:embed="rId2"/>
                <a:stretch>
                  <a:fillRect l="-3152" t="-465" b="-3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063251F-0DC6-46E9-972E-E9413085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87" y="1334837"/>
            <a:ext cx="7788315" cy="5067739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DECCF32-9A5D-4A8C-8A93-B13F0F6CB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17379"/>
              </p:ext>
            </p:extLst>
          </p:nvPr>
        </p:nvGraphicFramePr>
        <p:xfrm>
          <a:off x="4128813" y="1334836"/>
          <a:ext cx="7742091" cy="506774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06013">
                  <a:extLst>
                    <a:ext uri="{9D8B030D-6E8A-4147-A177-3AD203B41FA5}">
                      <a16:colId xmlns:a16="http://schemas.microsoft.com/office/drawing/2014/main" val="275958634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4178385497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1672007409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2618000802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3328259464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2147697075"/>
                    </a:ext>
                  </a:extLst>
                </a:gridCol>
                <a:gridCol w="1106013">
                  <a:extLst>
                    <a:ext uri="{9D8B030D-6E8A-4147-A177-3AD203B41FA5}">
                      <a16:colId xmlns:a16="http://schemas.microsoft.com/office/drawing/2014/main" val="244624998"/>
                    </a:ext>
                  </a:extLst>
                </a:gridCol>
              </a:tblGrid>
              <a:tr h="7239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322230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53150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64302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24988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49989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48035"/>
                  </a:ext>
                </a:extLst>
              </a:tr>
              <a:tr h="7239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9011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D20E29-DCFB-4619-9FAA-E071B8973FDE}"/>
                  </a:ext>
                </a:extLst>
              </p:cNvPr>
              <p:cNvSpPr/>
              <p:nvPr/>
            </p:nvSpPr>
            <p:spPr>
              <a:xfrm>
                <a:off x="7433183" y="5657626"/>
                <a:ext cx="1092201" cy="769779"/>
              </a:xfrm>
              <a:prstGeom prst="rect">
                <a:avLst/>
              </a:prstGeom>
              <a:solidFill>
                <a:schemeClr val="accent1">
                  <a:alpha val="45000"/>
                </a:schemeClr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D20E29-DCFB-4619-9FAA-E071B8973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83" y="5657626"/>
                <a:ext cx="1092201" cy="769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0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7E33D-EBB1-4CC6-A4F5-C1982754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v3</a:t>
            </a:r>
            <a:r>
              <a:rPr lang="zh-CN" altLang="en-US" dirty="0"/>
              <a:t>：背景不考虑训练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65225AE-BBFF-4C01-A478-95BA43131D1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格子里有目标，分类为</a:t>
                </a:r>
                <a:r>
                  <a:rPr lang="en-US" altLang="zh-CN" i="1" dirty="0"/>
                  <a:t>c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期待为</a:t>
                </a:r>
                <a:r>
                  <a:rPr lang="en-US" altLang="zh-CN" dirty="0"/>
                  <a:t>1</a:t>
                </a:r>
              </a:p>
              <a:p>
                <a:pPr>
                  <a:spcBef>
                    <a:spcPts val="2000"/>
                  </a:spcBef>
                </a:pPr>
                <a:r>
                  <a:rPr lang="zh-CN" altLang="en-US" dirty="0"/>
                  <a:t>格子里无目标：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期待为</a:t>
                </a:r>
                <a:r>
                  <a:rPr lang="en-US" altLang="zh-CN" dirty="0"/>
                  <a:t>0</a:t>
                </a: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65225AE-BBFF-4C01-A478-95BA43131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D2EDD7C-FFE9-444E-B35A-61E9F05B51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9144" y="1600200"/>
            <a:ext cx="6461760" cy="365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3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F7FDA-E406-40D2-B201-61B0D5E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Darknet</a:t>
            </a:r>
            <a:r>
              <a:rPr lang="zh-CN" altLang="en-US" dirty="0"/>
              <a:t>中的代码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4F39A-28E1-4B72-8CF5-7E4FF043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18EBE-CC52-405F-9710-8BCE913C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63" y="1131561"/>
            <a:ext cx="8268097" cy="54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EFA48-BEA8-421B-AD35-100B0964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解决之道：</a:t>
            </a:r>
            <a:r>
              <a:rPr lang="en-US" altLang="zh-CN" dirty="0"/>
              <a:t>Focal Loss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48E1B47-C1C6-40C5-8752-6E02F16896B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34339" y="1324676"/>
                <a:ext cx="4940301" cy="52445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训练开始时，背景的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随机值，可能大于阈值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，也可能小于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。一般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，狠狠训练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，顺带训练，把精力专注在训练正例上。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20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增加背景训练后容易发生梯度爆炸</a:t>
                </a:r>
                <a:r>
                  <a:rPr lang="zh-CN" altLang="en-US" dirty="0"/>
                  <a:t>（关注的量多了）</a:t>
                </a:r>
                <a:endParaRPr lang="en-US" altLang="zh-CN" dirty="0"/>
              </a:p>
              <a:p>
                <a:pPr lvl="1">
                  <a:spcBef>
                    <a:spcPts val="20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降低学习率，设为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-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或更小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48E1B47-C1C6-40C5-8752-6E02F168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34339" y="1324676"/>
                <a:ext cx="4940301" cy="5244589"/>
              </a:xfrm>
              <a:blipFill>
                <a:blip r:embed="rId2"/>
                <a:stretch>
                  <a:fillRect l="-2219" b="-1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8478CEB-4590-4BB4-A6AF-EF125B8D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60" y="1886653"/>
            <a:ext cx="6593840" cy="3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AE79926-0D7E-40A4-9E95-CF447AFE23D6}"/>
              </a:ext>
            </a:extLst>
          </p:cNvPr>
          <p:cNvSpPr/>
          <p:nvPr/>
        </p:nvSpPr>
        <p:spPr>
          <a:xfrm>
            <a:off x="1493520" y="1381760"/>
            <a:ext cx="9144000" cy="42570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E95097-F9B4-44B9-88A1-A827617B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DNN</a:t>
            </a:r>
            <a:r>
              <a:rPr lang="zh-CN" altLang="en-US" dirty="0"/>
              <a:t>的目标检测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CCF589-8CC4-4C9B-8BE4-0286FB2B952A}"/>
              </a:ext>
            </a:extLst>
          </p:cNvPr>
          <p:cNvGrpSpPr/>
          <p:nvPr/>
        </p:nvGrpSpPr>
        <p:grpSpPr>
          <a:xfrm>
            <a:off x="2262133" y="2273275"/>
            <a:ext cx="4352027" cy="2311450"/>
            <a:chOff x="2089413" y="2236503"/>
            <a:chExt cx="4352027" cy="23114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D1CF84-1A96-44AA-8C0D-0CDF0EC4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413" y="2236503"/>
              <a:ext cx="4352027" cy="2311450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2EB7E54-DBCC-4D59-80CE-8D71E2E4F43C}"/>
                </a:ext>
              </a:extLst>
            </p:cNvPr>
            <p:cNvSpPr/>
            <p:nvPr/>
          </p:nvSpPr>
          <p:spPr>
            <a:xfrm>
              <a:off x="2766976" y="3060179"/>
              <a:ext cx="3007151" cy="737642"/>
            </a:xfrm>
            <a:prstGeom prst="roundRect">
              <a:avLst/>
            </a:prstGeom>
            <a:solidFill>
              <a:schemeClr val="accent1">
                <a:alpha val="8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 Black" panose="020B0A04020102020204" pitchFamily="34" charset="0"/>
                </a:rPr>
                <a:t>Features</a:t>
              </a:r>
              <a:r>
                <a:rPr lang="zh-CN" altLang="en-US" sz="2000" dirty="0">
                  <a:latin typeface="Arial Black" panose="020B0A04020102020204" pitchFamily="34" charset="0"/>
                </a:rPr>
                <a:t> </a:t>
              </a:r>
              <a:r>
                <a:rPr lang="en-US" altLang="zh-CN" sz="2000" dirty="0">
                  <a:latin typeface="Arial Black" panose="020B0A04020102020204" pitchFamily="34" charset="0"/>
                </a:rPr>
                <a:t>Extractor</a:t>
              </a:r>
              <a:endParaRPr lang="zh-CN" altLang="en-US" sz="2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D3E079D7-7FEE-49F3-921F-7EA2312747BE}"/>
              </a:ext>
            </a:extLst>
          </p:cNvPr>
          <p:cNvSpPr/>
          <p:nvPr/>
        </p:nvSpPr>
        <p:spPr>
          <a:xfrm>
            <a:off x="895102" y="3096951"/>
            <a:ext cx="973587" cy="5537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011026-AA77-4BA3-BD8E-F709E5B9F411}"/>
              </a:ext>
            </a:extLst>
          </p:cNvPr>
          <p:cNvSpPr/>
          <p:nvPr/>
        </p:nvSpPr>
        <p:spPr>
          <a:xfrm>
            <a:off x="7629950" y="2273275"/>
            <a:ext cx="2367490" cy="2311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Classification</a:t>
            </a:r>
          </a:p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+</a:t>
            </a:r>
          </a:p>
          <a:p>
            <a:pPr algn="ctr"/>
            <a:r>
              <a:rPr lang="en-US" altLang="zh-CN" sz="2000" dirty="0">
                <a:latin typeface="Arial Black" panose="020B0A04020102020204" pitchFamily="34" charset="0"/>
              </a:rPr>
              <a:t>Location</a:t>
            </a:r>
          </a:p>
          <a:p>
            <a:pPr algn="ctr"/>
            <a:endParaRPr lang="en-US" altLang="zh-CN" sz="2000" dirty="0">
              <a:latin typeface="Arial Black" panose="020B0A04020102020204" pitchFamily="34" charset="0"/>
            </a:endParaRPr>
          </a:p>
          <a:p>
            <a:pPr algn="ctr"/>
            <a:endParaRPr lang="en-US" altLang="zh-CN" sz="2000" dirty="0">
              <a:latin typeface="Arial Black" panose="020B0A040201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F7DE9-A75C-469E-808D-20EF21F18971}"/>
              </a:ext>
            </a:extLst>
          </p:cNvPr>
          <p:cNvSpPr txBox="1"/>
          <p:nvPr/>
        </p:nvSpPr>
        <p:spPr>
          <a:xfrm>
            <a:off x="7776744" y="3753728"/>
            <a:ext cx="2073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Regression</a:t>
            </a: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Module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2FECF29-442F-4870-8A06-9DD34FE67E17}"/>
              </a:ext>
            </a:extLst>
          </p:cNvPr>
          <p:cNvSpPr/>
          <p:nvPr/>
        </p:nvSpPr>
        <p:spPr>
          <a:xfrm>
            <a:off x="6804043" y="3152140"/>
            <a:ext cx="731310" cy="5537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0C21E2F-70EA-47EF-80F9-A61C36F0DFE0}"/>
              </a:ext>
            </a:extLst>
          </p:cNvPr>
          <p:cNvSpPr/>
          <p:nvPr/>
        </p:nvSpPr>
        <p:spPr>
          <a:xfrm>
            <a:off x="10198025" y="3152140"/>
            <a:ext cx="973587" cy="5537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15AAEF-BD5C-4043-8835-68831085C66C}"/>
              </a:ext>
            </a:extLst>
          </p:cNvPr>
          <p:cNvSpPr txBox="1"/>
          <p:nvPr/>
        </p:nvSpPr>
        <p:spPr>
          <a:xfrm>
            <a:off x="2769000" y="1578562"/>
            <a:ext cx="6798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A DNN Based Object Detection Pipeline</a:t>
            </a:r>
            <a:endParaRPr lang="zh-CN" alt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166EBC-2228-445A-B8C9-46A6404D2B9A}"/>
              </a:ext>
            </a:extLst>
          </p:cNvPr>
          <p:cNvSpPr txBox="1"/>
          <p:nvPr/>
        </p:nvSpPr>
        <p:spPr>
          <a:xfrm>
            <a:off x="-9610" y="2578446"/>
            <a:ext cx="1714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Resized </a:t>
            </a:r>
          </a:p>
          <a:p>
            <a:r>
              <a:rPr lang="en-US" altLang="zh-C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Images as </a:t>
            </a:r>
          </a:p>
          <a:p>
            <a:r>
              <a:rPr lang="en-US" altLang="zh-CN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Input</a:t>
            </a:r>
            <a:endParaRPr lang="zh-CN" alt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41D91-2002-4B30-8A6C-BFB43B500DE8}"/>
              </a:ext>
            </a:extLst>
          </p:cNvPr>
          <p:cNvSpPr txBox="1"/>
          <p:nvPr/>
        </p:nvSpPr>
        <p:spPr>
          <a:xfrm>
            <a:off x="10749144" y="249427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Output</a:t>
            </a:r>
            <a:endParaRPr lang="zh-CN" alt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28286A25-1D7E-40FF-B92F-60DF720E6321}"/>
              </a:ext>
            </a:extLst>
          </p:cNvPr>
          <p:cNvSpPr/>
          <p:nvPr/>
        </p:nvSpPr>
        <p:spPr>
          <a:xfrm rot="16200000">
            <a:off x="3705004" y="4605505"/>
            <a:ext cx="448193" cy="553720"/>
          </a:xfrm>
          <a:prstGeom prst="rightArrow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E21E67-AC58-44BD-972A-93770E169C37}"/>
              </a:ext>
            </a:extLst>
          </p:cNvPr>
          <p:cNvSpPr txBox="1"/>
          <p:nvPr/>
        </p:nvSpPr>
        <p:spPr>
          <a:xfrm>
            <a:off x="1911205" y="5104252"/>
            <a:ext cx="3712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  <a:latin typeface="Cooper Black" panose="0208090404030B020404" pitchFamily="18" charset="0"/>
              </a:rPr>
              <a:t>Backbone Network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F195E3-72B5-4472-8B58-5FE5258B8E46}"/>
              </a:ext>
            </a:extLst>
          </p:cNvPr>
          <p:cNvSpPr txBox="1"/>
          <p:nvPr/>
        </p:nvSpPr>
        <p:spPr>
          <a:xfrm>
            <a:off x="1839999" y="5617762"/>
            <a:ext cx="6466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AlexNet, VGG, GoogLeNet, ResNet,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ResNeXt…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更深的网络 → 提高精度（时间增加，训练困难）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更少的参数 → 充分考虑移动应用场景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143AE8E9-4BA8-405E-AC3B-34594079239F}"/>
              </a:ext>
            </a:extLst>
          </p:cNvPr>
          <p:cNvSpPr/>
          <p:nvPr/>
        </p:nvSpPr>
        <p:spPr>
          <a:xfrm rot="13696817">
            <a:off x="9418545" y="4653611"/>
            <a:ext cx="448193" cy="553720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A71497-760A-4536-B601-670024A9F0ED}"/>
              </a:ext>
            </a:extLst>
          </p:cNvPr>
          <p:cNvSpPr/>
          <p:nvPr/>
        </p:nvSpPr>
        <p:spPr>
          <a:xfrm>
            <a:off x="8723646" y="5315634"/>
            <a:ext cx="4933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区域提名：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单独训练（两级）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分区预测：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同时训练（单级）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1130AD2-1296-4E4B-BFC9-F722BDA3D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033188"/>
              </p:ext>
            </p:extLst>
          </p:nvPr>
        </p:nvGraphicFramePr>
        <p:xfrm>
          <a:off x="165118" y="1381760"/>
          <a:ext cx="1081225" cy="112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Image" r:id="rId4" imgW="2031480" imgH="2120400" progId="Photoshop.Image.18">
                  <p:embed/>
                </p:oleObj>
              </mc:Choice>
              <mc:Fallback>
                <p:oleObj name="Image" r:id="rId4" imgW="2031480" imgH="212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118" y="1381760"/>
                        <a:ext cx="1081225" cy="112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6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0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B8788-1E83-4BDE-B0D6-76A33F8F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代码示例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D4C2F7-9323-49A4-8C87-2F1A42BD8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8FB47E-183A-4346-9094-E9917D9E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49" y="901002"/>
            <a:ext cx="8771380" cy="58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37B63-96DD-4E97-84F8-E0837948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折腾</a:t>
            </a:r>
            <a:r>
              <a:rPr lang="en-US" altLang="zh-CN" dirty="0"/>
              <a:t>YOLO v3</a:t>
            </a:r>
            <a:r>
              <a:rPr lang="zh-CN" altLang="en-US" dirty="0"/>
              <a:t>的一点经验交流（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B0253-72D5-4BBA-A59A-55FEDA8FC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使先验框能尽可能“负责到”真实的目标框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的思路，每个格子用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个先验框；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进一步提高骨干网络输出的特征图的分辨率（计算量增加）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其他改进思路？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7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903FC-F621-40F6-AA93-B7D44C2A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深度学习框架</a:t>
            </a:r>
            <a:r>
              <a:rPr lang="en-US" altLang="zh-CN" dirty="0" err="1"/>
              <a:t>RQNet</a:t>
            </a:r>
            <a:r>
              <a:rPr lang="en-US" altLang="zh-CN" dirty="0"/>
              <a:t> (1)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C6F878-5F87-4F1F-832F-7CB426761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108593"/>
            <a:ext cx="11380903" cy="59615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基于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C++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开发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https://github.com/rossqin/RQNet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Highlights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代码量小（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万行），容易理解和再开发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000"/>
              </a:spcAft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灵活的配置和模型重用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5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更多的数据增强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Aft>
                <a:spcPts val="10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对图像进行随机裁剪、变形、旋转、翻转、饱和度修改 → 小数据集就能训练出很好的效果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直接可以将训练结果转化成</a:t>
            </a:r>
            <a:r>
              <a:rPr lang="en-US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OpenVINO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8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4D384-4DAB-4877-8DA5-FC0C6B33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深度学习框架</a:t>
            </a:r>
            <a:r>
              <a:rPr lang="en-US" altLang="zh-CN" dirty="0" err="1"/>
              <a:t>RQNet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0BD18-7971-4B38-AB23-48E8C2FCA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Highlights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cont. 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>
              <a:spcAft>
                <a:spcPts val="1000"/>
              </a:spcAft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最大程度使用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资源训练（大大加快训练速度）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Aft>
                <a:spcPts val="10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Tiny YOLO v3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 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GeForce 960MX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可同时训练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Aft>
                <a:spcPts val="10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 v3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的训练： 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 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GeForce 960MX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可同时训练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改进的图片的图像缩小算法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采用空洞卷积的思路，图片缩小输入网络时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保留原图片的更多特征</a:t>
            </a:r>
            <a:r>
              <a:rPr lang="en-US" altLang="zh-CN" dirty="0"/>
              <a:t>	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AF9076F-D1EE-418D-A7C7-35E77C7C818E}"/>
              </a:ext>
            </a:extLst>
          </p:cNvPr>
          <p:cNvGrpSpPr/>
          <p:nvPr/>
        </p:nvGrpSpPr>
        <p:grpSpPr>
          <a:xfrm>
            <a:off x="495298" y="1137602"/>
            <a:ext cx="5441825" cy="5441823"/>
            <a:chOff x="495298" y="1137602"/>
            <a:chExt cx="5441825" cy="544182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7A097D8-EE72-4158-B2FE-35D8543A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" y="1137602"/>
              <a:ext cx="5441823" cy="5441823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7249E0E-D766-4D36-AAFB-E5B36BC945A9}"/>
                </a:ext>
              </a:extLst>
            </p:cNvPr>
            <p:cNvSpPr/>
            <p:nvPr/>
          </p:nvSpPr>
          <p:spPr>
            <a:xfrm>
              <a:off x="2573518" y="2469823"/>
              <a:ext cx="923826" cy="8484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667BEAA7-CDE3-4C9D-A3AF-40987EA4D828}"/>
                </a:ext>
              </a:extLst>
            </p:cNvPr>
            <p:cNvSpPr/>
            <p:nvPr/>
          </p:nvSpPr>
          <p:spPr>
            <a:xfrm>
              <a:off x="4345757" y="5523164"/>
              <a:ext cx="952107" cy="7550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22FF20D-CE92-4268-B52C-2BBF0AB8702D}"/>
                </a:ext>
              </a:extLst>
            </p:cNvPr>
            <p:cNvSpPr txBox="1"/>
            <p:nvPr/>
          </p:nvSpPr>
          <p:spPr>
            <a:xfrm>
              <a:off x="495298" y="1140010"/>
              <a:ext cx="2938946" cy="461665"/>
            </a:xfrm>
            <a:prstGeom prst="rect">
              <a:avLst/>
            </a:prstGeom>
            <a:solidFill>
              <a:schemeClr val="accent4">
                <a:alpha val="6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OPENCV resized</a:t>
              </a:r>
              <a:endParaRPr lang="zh-CN" altLang="en-US" sz="2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DCCED8-57B0-4C02-8C39-1DDCF74A496A}"/>
              </a:ext>
            </a:extLst>
          </p:cNvPr>
          <p:cNvGrpSpPr/>
          <p:nvPr/>
        </p:nvGrpSpPr>
        <p:grpSpPr>
          <a:xfrm>
            <a:off x="6254879" y="1127124"/>
            <a:ext cx="5441823" cy="5452301"/>
            <a:chOff x="6254879" y="1127124"/>
            <a:chExt cx="5441823" cy="545230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C950AF-F318-4135-8744-502A70BF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879" y="1137602"/>
              <a:ext cx="5441823" cy="5441823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3D20AC3-46F8-48CD-B765-8A2CD7F238C6}"/>
                </a:ext>
              </a:extLst>
            </p:cNvPr>
            <p:cNvSpPr/>
            <p:nvPr/>
          </p:nvSpPr>
          <p:spPr>
            <a:xfrm>
              <a:off x="8268877" y="2518526"/>
              <a:ext cx="923826" cy="8484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A028411-3482-4143-9D97-9FFC2A04B1EB}"/>
                </a:ext>
              </a:extLst>
            </p:cNvPr>
            <p:cNvSpPr/>
            <p:nvPr/>
          </p:nvSpPr>
          <p:spPr>
            <a:xfrm>
              <a:off x="10058400" y="5598579"/>
              <a:ext cx="952107" cy="7550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D2E0D28-291E-4169-A937-D57397C2A4FF}"/>
                </a:ext>
              </a:extLst>
            </p:cNvPr>
            <p:cNvSpPr txBox="1"/>
            <p:nvPr/>
          </p:nvSpPr>
          <p:spPr>
            <a:xfrm>
              <a:off x="6254879" y="1127124"/>
              <a:ext cx="2589748" cy="46166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2060"/>
                  </a:solidFill>
                  <a:latin typeface="Arial Black" panose="020B0A04020102020204" pitchFamily="34" charset="0"/>
                </a:rPr>
                <a:t>RQNet</a:t>
              </a:r>
              <a:r>
                <a:rPr lang="en-US" altLang="zh-CN" sz="2400" dirty="0">
                  <a:solidFill>
                    <a:srgbClr val="002060"/>
                  </a:solidFill>
                  <a:latin typeface="Arial Black" panose="020B0A04020102020204" pitchFamily="34" charset="0"/>
                </a:rPr>
                <a:t> resized</a:t>
              </a:r>
              <a:endParaRPr lang="zh-CN" altLang="en-US" sz="2400" dirty="0">
                <a:solidFill>
                  <a:srgbClr val="00206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7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D4D4CE8-8164-4927-87E0-E367858D9E64}"/>
              </a:ext>
            </a:extLst>
          </p:cNvPr>
          <p:cNvSpPr/>
          <p:nvPr/>
        </p:nvSpPr>
        <p:spPr>
          <a:xfrm>
            <a:off x="2850247" y="2184358"/>
            <a:ext cx="7306741" cy="1897341"/>
          </a:xfrm>
          <a:prstGeom prst="roundRect">
            <a:avLst/>
          </a:prstGeom>
          <a:blipFill dpi="0" rotWithShape="1">
            <a:blip r:embed="rId3">
              <a:alphaModFix amt="53000"/>
            </a:blip>
            <a:srcRect/>
            <a:tile tx="0" ty="0" sx="100000" sy="100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谢谢！</a:t>
            </a:r>
          </a:p>
        </p:txBody>
      </p:sp>
    </p:spTree>
    <p:extLst>
      <p:ext uri="{BB962C8B-B14F-4D97-AF65-F5344CB8AC3E}">
        <p14:creationId xmlns:p14="http://schemas.microsoft.com/office/powerpoint/2010/main" val="7256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14:prism/>
      </p:transition>
    </mc:Choice>
    <mc:Fallback xmlns="">
      <p:transition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8A1A52C-30B0-4FF2-8034-3C760806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Residual in Hourglass 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CA22EC-BF4C-4EC4-ABE7-9D3DABBDA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334836"/>
            <a:ext cx="5072381" cy="524458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Residual block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Residual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nn.Sequential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:</a:t>
            </a:r>
            <a:r>
              <a:rPr lang="en-US" altLang="zh-CN" sz="1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nn.ConcatTable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:</a:t>
            </a:r>
            <a:r>
              <a:rPr lang="en-US" altLang="zh-CN" sz="1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convBlock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:</a:t>
            </a:r>
            <a:r>
              <a:rPr lang="en-US" altLang="zh-CN" sz="1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skipLayer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:</a:t>
            </a:r>
            <a:r>
              <a:rPr lang="en-US" altLang="zh-CN" sz="1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nn.CAddTable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zh-CN" sz="1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Skip layer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function </a:t>
            </a:r>
            <a:r>
              <a:rPr lang="en-US" altLang="zh-CN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skipLayer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</a:t>
            </a:r>
            <a:r>
              <a:rPr lang="en-US" altLang="zh-C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nn.Identity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nn.Sequential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:</a:t>
            </a:r>
            <a:r>
              <a:rPr lang="en-US" altLang="zh-CN" sz="1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end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CN" altLang="en-US" sz="1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95315BBD-DBAE-42DF-BD5C-1141E85D7321}"/>
              </a:ext>
            </a:extLst>
          </p:cNvPr>
          <p:cNvSpPr txBox="1">
            <a:spLocks/>
          </p:cNvSpPr>
          <p:nvPr/>
        </p:nvSpPr>
        <p:spPr>
          <a:xfrm>
            <a:off x="6367779" y="1334836"/>
            <a:ext cx="5503125" cy="5244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Main convolutional block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function </a:t>
            </a:r>
            <a:r>
              <a:rPr lang="en-US" altLang="zh-CN" sz="17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convBlock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nn.Sequential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batchnorm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numIn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(conv(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numIn,numOut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batchnorm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(true))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(conv(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batchnorm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zh-C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   :</a:t>
            </a:r>
            <a:r>
              <a:rPr lang="en-US" altLang="zh-CN" sz="17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(conv(</a:t>
            </a:r>
            <a:r>
              <a:rPr lang="en-US" altLang="zh-CN" sz="1700" dirty="0" err="1">
                <a:latin typeface="Arial" panose="020B0604020202020204" pitchFamily="34" charset="0"/>
                <a:cs typeface="Arial" panose="020B0604020202020204" pitchFamily="34" charset="0"/>
              </a:rPr>
              <a:t>numOut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 numOut,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zh-CN" sz="1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AD444-5C5D-492C-B6DC-FE087DD3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目标检测技术分支：单级和两级策略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BE48-C1DB-4AFF-8A8C-7C68F64FE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69" y="1134516"/>
            <a:ext cx="9612331" cy="815330"/>
          </a:xfrm>
        </p:spPr>
        <p:txBody>
          <a:bodyPr/>
          <a:lstStyle/>
          <a:p>
            <a:r>
              <a:rPr lang="zh-CN" altLang="en-US" dirty="0"/>
              <a:t>两级：直观好理解，准确度高   单级：速度快  准确低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8421FB-167B-441F-97BB-33F39AB0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886"/>
            <a:ext cx="12192000" cy="4017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0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C7713-CE60-41B3-A4EC-8CC3C7CC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图片经过</a:t>
            </a:r>
            <a:r>
              <a:rPr lang="en-US" altLang="zh-CN" dirty="0"/>
              <a:t>DNN</a:t>
            </a:r>
            <a:r>
              <a:rPr lang="zh-CN" altLang="en-US" dirty="0"/>
              <a:t>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D316346-7047-489E-9167-976FDBEC62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699" y="1099166"/>
                <a:ext cx="11049001" cy="5244589"/>
              </a:xfrm>
            </p:spPr>
            <p:txBody>
              <a:bodyPr/>
              <a:lstStyle/>
              <a:p>
                <a:r>
                  <a:rPr lang="zh-CN" altLang="en-US" dirty="0"/>
                  <a:t>骨干网络输出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 的特征张量</a:t>
                </a:r>
                <a:endParaRPr lang="en-US" altLang="zh-CN" dirty="0"/>
              </a:p>
              <a:p>
                <a:r>
                  <a:rPr lang="zh-CN" altLang="en-US" dirty="0"/>
                  <a:t>每个被激活的神经元在特征图中有相应的位置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7D316346-7047-489E-9167-976FDBEC6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699" y="1099166"/>
                <a:ext cx="11049001" cy="5244589"/>
              </a:xfrm>
              <a:blipFill>
                <a:blip r:embed="rId2"/>
                <a:stretch>
                  <a:fillRect l="-993" t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427F8E6-D503-4648-9185-9C966FA77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15" y="2882109"/>
            <a:ext cx="7553620" cy="33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DB7E2-4525-40DC-8E7F-60925229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v3/SSD</a:t>
            </a:r>
            <a:r>
              <a:rPr lang="zh-CN" altLang="en-US" dirty="0"/>
              <a:t>的检测思路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F271C-ECA3-44A0-9946-021319010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144C2-CF7B-4DD9-8D1F-A0695CD3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6" y="1537349"/>
            <a:ext cx="10920406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14875A7-6880-4746-9AE0-1F69F30A4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3447"/>
              </p:ext>
            </p:extLst>
          </p:nvPr>
        </p:nvGraphicFramePr>
        <p:xfrm>
          <a:off x="5993957" y="1221665"/>
          <a:ext cx="3113985" cy="28813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D858FBD-9A5E-471F-845D-C670F6380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89130"/>
              </p:ext>
            </p:extLst>
          </p:nvPr>
        </p:nvGraphicFramePr>
        <p:xfrm>
          <a:off x="6699314" y="1924378"/>
          <a:ext cx="3113985" cy="28813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7640EF8-17C4-4501-86CE-E0D1E3D36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88118"/>
              </p:ext>
            </p:extLst>
          </p:nvPr>
        </p:nvGraphicFramePr>
        <p:xfrm>
          <a:off x="7066962" y="2250038"/>
          <a:ext cx="3113985" cy="2881375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56582BB-F1EE-484D-8FC4-FAF79280F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51429"/>
              </p:ext>
            </p:extLst>
          </p:nvPr>
        </p:nvGraphicFramePr>
        <p:xfrm>
          <a:off x="7396900" y="2548467"/>
          <a:ext cx="3113985" cy="28813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ABB82DF-4209-4270-82C1-1619FF4DB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40798"/>
              </p:ext>
            </p:extLst>
          </p:nvPr>
        </p:nvGraphicFramePr>
        <p:xfrm>
          <a:off x="7726838" y="2859552"/>
          <a:ext cx="3113985" cy="28813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9DE0A8E8-19E0-45A4-AB63-F0627223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v3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38CE5D-7B8C-4122-99A6-603E16D40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334836"/>
            <a:ext cx="5669627" cy="5339341"/>
          </a:xfrm>
        </p:spPr>
        <p:txBody>
          <a:bodyPr>
            <a:normAutofit/>
          </a:bodyPr>
          <a:lstStyle/>
          <a:p>
            <a:r>
              <a:rPr lang="zh-CN" altLang="en-US" dirty="0"/>
              <a:t>绝大多数的格子里面没有目标</a:t>
            </a:r>
            <a:endParaRPr lang="en-US" altLang="zh-CN" dirty="0"/>
          </a:p>
          <a:p>
            <a:r>
              <a:rPr lang="zh-CN" altLang="en-US" dirty="0"/>
              <a:t>若干格子里有一个目标</a:t>
            </a:r>
            <a:endParaRPr lang="en-US" altLang="zh-CN" dirty="0"/>
          </a:p>
          <a:p>
            <a:r>
              <a:rPr lang="zh-CN" altLang="en-US" dirty="0"/>
              <a:t>某些格子里有多个小目标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形状不一样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形状一样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r>
              <a:rPr lang="zh-CN" altLang="en-US" dirty="0"/>
              <a:t>先验框机制的潜在缺陷：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一个格子内的承担多个小目标的“预测责任”的先验框都是一个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0CD2C-DAF4-4A9F-B92E-45F9B13C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5689"/>
              </p:ext>
            </p:extLst>
          </p:nvPr>
        </p:nvGraphicFramePr>
        <p:xfrm>
          <a:off x="8056776" y="3170637"/>
          <a:ext cx="3113985" cy="2881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7F600A-6126-4118-8D59-2393A3D4C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32947"/>
              </p:ext>
            </p:extLst>
          </p:nvPr>
        </p:nvGraphicFramePr>
        <p:xfrm>
          <a:off x="8386714" y="3481722"/>
          <a:ext cx="3113985" cy="2881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4855">
                  <a:extLst>
                    <a:ext uri="{9D8B030D-6E8A-4147-A177-3AD203B41FA5}">
                      <a16:colId xmlns:a16="http://schemas.microsoft.com/office/drawing/2014/main" val="235875329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739273087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1242040478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4035159492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05112034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334117451"/>
                    </a:ext>
                  </a:extLst>
                </a:gridCol>
                <a:gridCol w="444855">
                  <a:extLst>
                    <a:ext uri="{9D8B030D-6E8A-4147-A177-3AD203B41FA5}">
                      <a16:colId xmlns:a16="http://schemas.microsoft.com/office/drawing/2014/main" val="2228756181"/>
                    </a:ext>
                  </a:extLst>
                </a:gridCol>
              </a:tblGrid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37831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0935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3935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84464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36516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18968"/>
                  </a:ext>
                </a:extLst>
              </a:tr>
              <a:tr h="411625"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0">
                        <a:spcBef>
                          <a:spcPts val="500"/>
                        </a:spcBef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16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D3171C1-8C3E-4C46-9CC8-3A13035D6CFC}"/>
              </a:ext>
            </a:extLst>
          </p:cNvPr>
          <p:cNvSpPr txBox="1"/>
          <p:nvPr/>
        </p:nvSpPr>
        <p:spPr>
          <a:xfrm>
            <a:off x="11479556" y="3148332"/>
            <a:ext cx="854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∆x</a:t>
            </a:r>
            <a:endParaRPr lang="zh-CN" alt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F93FAC-4297-4B4E-BC6F-B961035BBC52}"/>
              </a:ext>
            </a:extLst>
          </p:cNvPr>
          <p:cNvSpPr txBox="1"/>
          <p:nvPr/>
        </p:nvSpPr>
        <p:spPr>
          <a:xfrm>
            <a:off x="11091347" y="2764075"/>
            <a:ext cx="57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∆y</a:t>
            </a:r>
            <a:endParaRPr lang="zh-CN" alt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45124-0A51-482A-8C81-909B0E0701D7}"/>
              </a:ext>
            </a:extLst>
          </p:cNvPr>
          <p:cNvSpPr txBox="1"/>
          <p:nvPr/>
        </p:nvSpPr>
        <p:spPr>
          <a:xfrm>
            <a:off x="10885101" y="2491875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3CDD24-3EB7-41A0-8081-B94CDA5A96A4}"/>
              </a:ext>
            </a:extLst>
          </p:cNvPr>
          <p:cNvSpPr txBox="1"/>
          <p:nvPr/>
        </p:nvSpPr>
        <p:spPr>
          <a:xfrm>
            <a:off x="10536308" y="2136726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F54F9D-1E4C-4571-9048-EF424D943610}"/>
              </a:ext>
            </a:extLst>
          </p:cNvPr>
          <p:cNvSpPr txBox="1"/>
          <p:nvPr/>
        </p:nvSpPr>
        <p:spPr>
          <a:xfrm>
            <a:off x="10187515" y="1714162"/>
            <a:ext cx="34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812703B-F458-4192-AF23-75A81CB7D75E}"/>
                  </a:ext>
                </a:extLst>
              </p:cNvPr>
              <p:cNvSpPr txBox="1"/>
              <p:nvPr/>
            </p:nvSpPr>
            <p:spPr>
              <a:xfrm>
                <a:off x="9816772" y="1476880"/>
                <a:ext cx="37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812703B-F458-4192-AF23-75A81CB7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772" y="1476880"/>
                <a:ext cx="370743" cy="369332"/>
              </a:xfrm>
              <a:prstGeom prst="rect">
                <a:avLst/>
              </a:prstGeom>
              <a:blipFill>
                <a:blip r:embed="rId3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5C24F5-5C95-4ECF-829B-B951F5815826}"/>
                  </a:ext>
                </a:extLst>
              </p:cNvPr>
              <p:cNvSpPr txBox="1"/>
              <p:nvPr/>
            </p:nvSpPr>
            <p:spPr>
              <a:xfrm>
                <a:off x="9186154" y="962488"/>
                <a:ext cx="397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5C24F5-5C95-4ECF-829B-B951F581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154" y="962488"/>
                <a:ext cx="397738" cy="369332"/>
              </a:xfrm>
              <a:prstGeom prst="rect">
                <a:avLst/>
              </a:prstGeom>
              <a:blipFill>
                <a:blip r:embed="rId4"/>
                <a:stretch>
                  <a:fillRect l="-18462" r="-153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6CE2A1FA-B623-4C11-84A0-C97BFE439DDC}"/>
              </a:ext>
            </a:extLst>
          </p:cNvPr>
          <p:cNvSpPr txBox="1"/>
          <p:nvPr/>
        </p:nvSpPr>
        <p:spPr>
          <a:xfrm>
            <a:off x="9167875" y="1299883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……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CB01596-DCAD-4881-8953-337D60FD2B8E}"/>
              </a:ext>
            </a:extLst>
          </p:cNvPr>
          <p:cNvCxnSpPr>
            <a:cxnSpLocks/>
          </p:cNvCxnSpPr>
          <p:nvPr/>
        </p:nvCxnSpPr>
        <p:spPr>
          <a:xfrm flipH="1" flipV="1">
            <a:off x="5005634" y="3626676"/>
            <a:ext cx="3051142" cy="304750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FB5ACC-406D-46D3-BA2B-1A9A9D52FD15}"/>
              </a:ext>
            </a:extLst>
          </p:cNvPr>
          <p:cNvSpPr txBox="1"/>
          <p:nvPr/>
        </p:nvSpPr>
        <p:spPr>
          <a:xfrm rot="2683775">
            <a:off x="5149971" y="4916665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Channels per Anchor: C+5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50144-60E9-40CE-9BCE-2B3204C3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Anchor</a:t>
            </a:r>
            <a:r>
              <a:rPr lang="zh-CN" altLang="en-US" dirty="0"/>
              <a:t>机制缺陷举例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6039F79-96CB-4905-9D01-2BEB9E929D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95298" y="1334831"/>
                <a:ext cx="3556000" cy="5244589"/>
              </a:xfrm>
            </p:spPr>
            <p:txBody>
              <a:bodyPr/>
              <a:lstStyle/>
              <a:p>
                <a:r>
                  <a:rPr lang="zh-CN" altLang="en-US" dirty="0"/>
                  <a:t>直观起见，特征图大小假设为：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×5×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6039F79-96CB-4905-9D01-2BEB9E929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95298" y="1334831"/>
                <a:ext cx="3556000" cy="5244589"/>
              </a:xfrm>
              <a:blipFill>
                <a:blip r:embed="rId2"/>
                <a:stretch>
                  <a:fillRect l="-3082" t="-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351FEDE-AA33-4A51-A8F1-B6921000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192" y="1334835"/>
            <a:ext cx="6761508" cy="524459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CB0A38F-F593-4BDE-8790-14339A020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68178"/>
              </p:ext>
            </p:extLst>
          </p:nvPr>
        </p:nvGraphicFramePr>
        <p:xfrm>
          <a:off x="4935192" y="1334833"/>
          <a:ext cx="6761510" cy="52445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2302">
                  <a:extLst>
                    <a:ext uri="{9D8B030D-6E8A-4147-A177-3AD203B41FA5}">
                      <a16:colId xmlns:a16="http://schemas.microsoft.com/office/drawing/2014/main" val="3037887723"/>
                    </a:ext>
                  </a:extLst>
                </a:gridCol>
                <a:gridCol w="1352302">
                  <a:extLst>
                    <a:ext uri="{9D8B030D-6E8A-4147-A177-3AD203B41FA5}">
                      <a16:colId xmlns:a16="http://schemas.microsoft.com/office/drawing/2014/main" val="2163592050"/>
                    </a:ext>
                  </a:extLst>
                </a:gridCol>
                <a:gridCol w="1352302">
                  <a:extLst>
                    <a:ext uri="{9D8B030D-6E8A-4147-A177-3AD203B41FA5}">
                      <a16:colId xmlns:a16="http://schemas.microsoft.com/office/drawing/2014/main" val="2116391476"/>
                    </a:ext>
                  </a:extLst>
                </a:gridCol>
                <a:gridCol w="1352302">
                  <a:extLst>
                    <a:ext uri="{9D8B030D-6E8A-4147-A177-3AD203B41FA5}">
                      <a16:colId xmlns:a16="http://schemas.microsoft.com/office/drawing/2014/main" val="16194267"/>
                    </a:ext>
                  </a:extLst>
                </a:gridCol>
                <a:gridCol w="1352302">
                  <a:extLst>
                    <a:ext uri="{9D8B030D-6E8A-4147-A177-3AD203B41FA5}">
                      <a16:colId xmlns:a16="http://schemas.microsoft.com/office/drawing/2014/main" val="3822880857"/>
                    </a:ext>
                  </a:extLst>
                </a:gridCol>
              </a:tblGrid>
              <a:tr h="10489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819935"/>
                  </a:ext>
                </a:extLst>
              </a:tr>
              <a:tr h="104891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805574"/>
                  </a:ext>
                </a:extLst>
              </a:tr>
              <a:tr h="104891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717304"/>
                  </a:ext>
                </a:extLst>
              </a:tr>
              <a:tr h="104891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075431"/>
                  </a:ext>
                </a:extLst>
              </a:tr>
              <a:tr h="104891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23965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B601DAD-AE48-47AC-A0BB-9A12AF892EF8}"/>
              </a:ext>
            </a:extLst>
          </p:cNvPr>
          <p:cNvSpPr txBox="1"/>
          <p:nvPr/>
        </p:nvSpPr>
        <p:spPr>
          <a:xfrm>
            <a:off x="5273040" y="811611"/>
            <a:ext cx="6085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0                1               2             3               4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2E6444-41EB-4633-A6AB-5941077E5076}"/>
              </a:ext>
            </a:extLst>
          </p:cNvPr>
          <p:cNvSpPr txBox="1"/>
          <p:nvPr/>
        </p:nvSpPr>
        <p:spPr>
          <a:xfrm>
            <a:off x="4478465" y="1664189"/>
            <a:ext cx="367408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bg1"/>
                </a:solidFill>
              </a:rPr>
              <a:t>0</a:t>
            </a:r>
          </a:p>
          <a:p>
            <a:pPr>
              <a:spcAft>
                <a:spcPts val="600"/>
              </a:spcAft>
            </a:pPr>
            <a:endParaRPr lang="en-US" altLang="zh-CN" sz="28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bg1"/>
                </a:solidFill>
              </a:rPr>
              <a:t>1</a:t>
            </a:r>
          </a:p>
          <a:p>
            <a:pPr>
              <a:spcAft>
                <a:spcPts val="600"/>
              </a:spcAft>
            </a:pPr>
            <a:endParaRPr lang="en-US" altLang="zh-CN" sz="28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bg1"/>
                </a:solidFill>
              </a:rPr>
              <a:t>2</a:t>
            </a:r>
          </a:p>
          <a:p>
            <a:pPr>
              <a:spcAft>
                <a:spcPts val="600"/>
              </a:spcAft>
            </a:pPr>
            <a:endParaRPr lang="en-US" altLang="zh-CN" sz="28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bg1"/>
                </a:solidFill>
              </a:rPr>
              <a:t>3</a:t>
            </a:r>
          </a:p>
          <a:p>
            <a:pPr>
              <a:spcAft>
                <a:spcPts val="600"/>
              </a:spcAft>
            </a:pPr>
            <a:endParaRPr lang="en-US" altLang="zh-CN" sz="28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1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2F4F2-F5C5-416A-9531-7DE6B347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关键点的思路：点取代框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94D660-C6C7-4052-870F-9764A5BB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0" y="1014306"/>
            <a:ext cx="8506460" cy="5670973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2A4D640-0667-4E1E-ADF1-BBFE99A54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43757"/>
              </p:ext>
            </p:extLst>
          </p:nvPr>
        </p:nvGraphicFramePr>
        <p:xfrm>
          <a:off x="1842770" y="1014306"/>
          <a:ext cx="8506460" cy="56709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25323">
                  <a:extLst>
                    <a:ext uri="{9D8B030D-6E8A-4147-A177-3AD203B41FA5}">
                      <a16:colId xmlns:a16="http://schemas.microsoft.com/office/drawing/2014/main" val="2398993553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358590707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4336013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944012854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575705692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484981338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233827910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02858918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168319296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859163129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448124455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3574535299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854020414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242278982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748367519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061147635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602712038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871584151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1659540276"/>
                    </a:ext>
                  </a:extLst>
                </a:gridCol>
                <a:gridCol w="425323">
                  <a:extLst>
                    <a:ext uri="{9D8B030D-6E8A-4147-A177-3AD203B41FA5}">
                      <a16:colId xmlns:a16="http://schemas.microsoft.com/office/drawing/2014/main" val="2139415056"/>
                    </a:ext>
                  </a:extLst>
                </a:gridCol>
              </a:tblGrid>
              <a:tr h="283549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029807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872264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11697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844071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238071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07771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3038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32226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087297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50294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843158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98840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08803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08441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448127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84123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5224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007697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914386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90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12222</TotalTime>
  <Words>1381</Words>
  <Application>Microsoft Office PowerPoint</Application>
  <PresentationFormat>宽屏</PresentationFormat>
  <Paragraphs>236</Paragraphs>
  <Slides>35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华文中宋</vt:lpstr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Cooper Black</vt:lpstr>
      <vt:lpstr>Times New Roman</vt:lpstr>
      <vt:lpstr>Office 主题</vt:lpstr>
      <vt:lpstr>Image</vt:lpstr>
      <vt:lpstr>PowerPoint 演示文稿</vt:lpstr>
      <vt:lpstr>目标检测：计算机视觉的关键任务</vt:lpstr>
      <vt:lpstr>基于DNN的目标检测</vt:lpstr>
      <vt:lpstr>目标检测技术分支：单级和两级策略</vt:lpstr>
      <vt:lpstr>图片经过DNN网络</vt:lpstr>
      <vt:lpstr>YOLO v3/SSD的检测思路</vt:lpstr>
      <vt:lpstr>YOLO v3 </vt:lpstr>
      <vt:lpstr>Anchor机制缺陷举例</vt:lpstr>
      <vt:lpstr>关键点的思路：点取代框</vt:lpstr>
      <vt:lpstr>CornerNet关键点的思路</vt:lpstr>
      <vt:lpstr>CornerNet的网络框架 </vt:lpstr>
      <vt:lpstr>CornerNet的完整网络结构</vt:lpstr>
      <vt:lpstr>Hourglass </vt:lpstr>
      <vt:lpstr>CornerNet对Hg网络的修改</vt:lpstr>
      <vt:lpstr>Corner Heatmaps</vt:lpstr>
      <vt:lpstr>CornerNet的亮点</vt:lpstr>
      <vt:lpstr>类似结构：U-Net</vt:lpstr>
      <vt:lpstr>复杂网络导致计算量巨大</vt:lpstr>
      <vt:lpstr>CornerNet-Saccade</vt:lpstr>
      <vt:lpstr>CornerNet-Squeeze</vt:lpstr>
      <vt:lpstr>两点小心得</vt:lpstr>
      <vt:lpstr>深入COCO数据集（1）</vt:lpstr>
      <vt:lpstr>深入COCO数据集（2）</vt:lpstr>
      <vt:lpstr>实际应用的一点分享：YOLO v3+NCS2</vt:lpstr>
      <vt:lpstr>折腾YOLO v3的一点经验交流（1）</vt:lpstr>
      <vt:lpstr>背景训练举例</vt:lpstr>
      <vt:lpstr>YOLO v3：背景不考虑训练</vt:lpstr>
      <vt:lpstr>Darknet中的代码</vt:lpstr>
      <vt:lpstr>解决之道：Focal Loss</vt:lpstr>
      <vt:lpstr>代码示例</vt:lpstr>
      <vt:lpstr>折腾YOLO v3的一点经验交流（2）</vt:lpstr>
      <vt:lpstr>深度学习框架RQNet (1)</vt:lpstr>
      <vt:lpstr>深度学习框架RQNet(2)</vt:lpstr>
      <vt:lpstr>PowerPoint 演示文稿</vt:lpstr>
      <vt:lpstr>Residual in Hourglass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cdk</dc:creator>
  <cp:lastModifiedBy>贞旺 覃</cp:lastModifiedBy>
  <cp:revision>909</cp:revision>
  <dcterms:created xsi:type="dcterms:W3CDTF">2016-07-13T15:37:38Z</dcterms:created>
  <dcterms:modified xsi:type="dcterms:W3CDTF">2019-06-16T13:49:31Z</dcterms:modified>
</cp:coreProperties>
</file>